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sldIdLst>
    <p:sldId id="257" r:id="rId2"/>
    <p:sldId id="600" r:id="rId3"/>
    <p:sldId id="810" r:id="rId4"/>
    <p:sldId id="811" r:id="rId5"/>
    <p:sldId id="1411" r:id="rId6"/>
    <p:sldId id="792" r:id="rId7"/>
    <p:sldId id="791" r:id="rId8"/>
    <p:sldId id="812" r:id="rId9"/>
    <p:sldId id="1386" r:id="rId10"/>
    <p:sldId id="1384" r:id="rId11"/>
    <p:sldId id="1383" r:id="rId12"/>
    <p:sldId id="813" r:id="rId13"/>
    <p:sldId id="1410" r:id="rId14"/>
    <p:sldId id="814" r:id="rId15"/>
    <p:sldId id="815" r:id="rId16"/>
    <p:sldId id="1373" r:id="rId17"/>
    <p:sldId id="1377" r:id="rId18"/>
    <p:sldId id="816" r:id="rId19"/>
    <p:sldId id="615" r:id="rId20"/>
    <p:sldId id="788" r:id="rId21"/>
    <p:sldId id="1388" r:id="rId22"/>
    <p:sldId id="1389" r:id="rId23"/>
    <p:sldId id="1412" r:id="rId24"/>
    <p:sldId id="1390" r:id="rId25"/>
    <p:sldId id="1407" r:id="rId26"/>
    <p:sldId id="1381" r:id="rId27"/>
    <p:sldId id="1391" r:id="rId28"/>
    <p:sldId id="1382" r:id="rId29"/>
    <p:sldId id="1408" r:id="rId30"/>
    <p:sldId id="1409" r:id="rId31"/>
    <p:sldId id="1406" r:id="rId32"/>
    <p:sldId id="1392" r:id="rId33"/>
    <p:sldId id="1413" r:id="rId34"/>
    <p:sldId id="1378" r:id="rId35"/>
    <p:sldId id="1393" r:id="rId36"/>
    <p:sldId id="1400" r:id="rId37"/>
    <p:sldId id="1399" r:id="rId38"/>
    <p:sldId id="1396" r:id="rId39"/>
    <p:sldId id="1397" r:id="rId40"/>
    <p:sldId id="1394" r:id="rId41"/>
    <p:sldId id="1403" r:id="rId42"/>
    <p:sldId id="1404" r:id="rId43"/>
    <p:sldId id="1405" r:id="rId44"/>
    <p:sldId id="1401" r:id="rId45"/>
    <p:sldId id="1395" r:id="rId46"/>
    <p:sldId id="1402" r:id="rId47"/>
    <p:sldId id="809" r:id="rId48"/>
    <p:sldId id="60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git Oktavianto" initials="DO" lastIdx="1" clrIdx="0">
    <p:extLst>
      <p:ext uri="{19B8F6BF-5375-455C-9EA6-DF929625EA0E}">
        <p15:presenceInfo xmlns:p15="http://schemas.microsoft.com/office/powerpoint/2012/main" userId="S::DigitOk@metrodata.co.id::f181a6fa-639e-461e-8e0a-dd0f18eefe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7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64" autoAdjust="0"/>
    <p:restoredTop sz="94660"/>
  </p:normalViewPr>
  <p:slideViewPr>
    <p:cSldViewPr snapToGrid="0">
      <p:cViewPr varScale="1">
        <p:scale>
          <a:sx n="90" d="100"/>
          <a:sy n="90" d="100"/>
        </p:scale>
        <p:origin x="59" y="1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1F1E7-772F-4F07-9DA9-2CDB159657E6}" type="datetimeFigureOut">
              <a:rPr lang="en-ID" smtClean="0"/>
              <a:t>24/02/2025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30B47-6C7F-432A-A211-F8DC5DCD819C}" type="slidenum">
              <a:rPr lang="en-ID" smtClean="0"/>
              <a:t>‹#›</a:t>
            </a:fld>
            <a:endParaRPr lang="en-ID"/>
          </a:p>
        </p:txBody>
      </p:sp>
    </p:spTree>
    <p:extLst>
      <p:ext uri="{BB962C8B-B14F-4D97-AF65-F5344CB8AC3E}">
        <p14:creationId xmlns:p14="http://schemas.microsoft.com/office/powerpoint/2010/main" val="3548524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968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B9C8-B04C-44F5-9400-1B4B40528F15}"/>
              </a:ext>
            </a:extLst>
          </p:cNvPr>
          <p:cNvSpPr>
            <a:spLocks noGrp="1"/>
          </p:cNvSpPr>
          <p:nvPr>
            <p:ph type="ctrTitle"/>
          </p:nvPr>
        </p:nvSpPr>
        <p:spPr>
          <a:xfrm>
            <a:off x="214184" y="2460669"/>
            <a:ext cx="6629401" cy="989184"/>
          </a:xfrm>
        </p:spPr>
        <p:txBody>
          <a:bodyPr anchor="b">
            <a:normAutofit/>
          </a:bodyPr>
          <a:lstStyle>
            <a:lvl1pPr algn="l">
              <a:defRPr sz="3600" b="1"/>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A6A37F37-302E-4D48-A8CD-77DB28403188}"/>
              </a:ext>
            </a:extLst>
          </p:cNvPr>
          <p:cNvSpPr>
            <a:spLocks noGrp="1"/>
          </p:cNvSpPr>
          <p:nvPr>
            <p:ph type="subTitle" idx="1"/>
          </p:nvPr>
        </p:nvSpPr>
        <p:spPr>
          <a:xfrm>
            <a:off x="214184" y="3585562"/>
            <a:ext cx="5601730" cy="450979"/>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D" dirty="0"/>
          </a:p>
        </p:txBody>
      </p:sp>
      <p:sp>
        <p:nvSpPr>
          <p:cNvPr id="4" name="Date Placeholder 3">
            <a:extLst>
              <a:ext uri="{FF2B5EF4-FFF2-40B4-BE49-F238E27FC236}">
                <a16:creationId xmlns:a16="http://schemas.microsoft.com/office/drawing/2014/main" id="{34BA4A95-A8E3-4A0F-940A-2A92EA5E1612}"/>
              </a:ext>
            </a:extLst>
          </p:cNvPr>
          <p:cNvSpPr>
            <a:spLocks noGrp="1"/>
          </p:cNvSpPr>
          <p:nvPr>
            <p:ph type="dt" sz="half" idx="10"/>
          </p:nvPr>
        </p:nvSpPr>
        <p:spPr/>
        <p:txBody>
          <a:bodyPr/>
          <a:lstStyle/>
          <a:p>
            <a:r>
              <a:rPr lang="en-US"/>
              <a:t>25/2/2025</a:t>
            </a:r>
            <a:endParaRPr lang="en-ID"/>
          </a:p>
        </p:txBody>
      </p:sp>
      <p:sp>
        <p:nvSpPr>
          <p:cNvPr id="5" name="Footer Placeholder 4">
            <a:extLst>
              <a:ext uri="{FF2B5EF4-FFF2-40B4-BE49-F238E27FC236}">
                <a16:creationId xmlns:a16="http://schemas.microsoft.com/office/drawing/2014/main" id="{3AD9CCAE-48DB-4ECC-92B4-FCC5056438E5}"/>
              </a:ext>
            </a:extLst>
          </p:cNvPr>
          <p:cNvSpPr>
            <a:spLocks noGrp="1"/>
          </p:cNvSpPr>
          <p:nvPr>
            <p:ph type="ftr" sz="quarter" idx="11"/>
          </p:nvPr>
        </p:nvSpPr>
        <p:spPr/>
        <p:txBody>
          <a:bodyPr/>
          <a:lstStyle/>
          <a:p>
            <a:r>
              <a:rPr lang="en-ID"/>
              <a:t>https://threathunting.id</a:t>
            </a:r>
          </a:p>
        </p:txBody>
      </p:sp>
      <p:sp>
        <p:nvSpPr>
          <p:cNvPr id="6" name="Slide Number Placeholder 5">
            <a:extLst>
              <a:ext uri="{FF2B5EF4-FFF2-40B4-BE49-F238E27FC236}">
                <a16:creationId xmlns:a16="http://schemas.microsoft.com/office/drawing/2014/main" id="{4BEB6390-D0C9-4A5E-AC6D-2862AD75B540}"/>
              </a:ext>
            </a:extLst>
          </p:cNvPr>
          <p:cNvSpPr>
            <a:spLocks noGrp="1"/>
          </p:cNvSpPr>
          <p:nvPr>
            <p:ph type="sldNum" sz="quarter" idx="12"/>
          </p:nvPr>
        </p:nvSpPr>
        <p:spPr/>
        <p:txBody>
          <a:bodyPr/>
          <a:lstStyle/>
          <a:p>
            <a:fld id="{1FEE8131-3D94-491F-B6BA-AAAC37EC5109}" type="slidenum">
              <a:rPr lang="en-ID" smtClean="0"/>
              <a:t>‹#›</a:t>
            </a:fld>
            <a:endParaRPr lang="en-ID"/>
          </a:p>
        </p:txBody>
      </p:sp>
    </p:spTree>
    <p:extLst>
      <p:ext uri="{BB962C8B-B14F-4D97-AF65-F5344CB8AC3E}">
        <p14:creationId xmlns:p14="http://schemas.microsoft.com/office/powerpoint/2010/main" val="181702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4A9F6D00-87F1-4A6F-A795-FDB990DCB70A}"/>
              </a:ext>
            </a:extLst>
          </p:cNvPr>
          <p:cNvSpPr>
            <a:spLocks noGrp="1"/>
          </p:cNvSpPr>
          <p:nvPr>
            <p:ph type="body" orient="vert" idx="1"/>
          </p:nvPr>
        </p:nvSpPr>
        <p:spPr>
          <a:xfrm>
            <a:off x="426308" y="1230635"/>
            <a:ext cx="11189043" cy="48140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B80258E6-36DD-4AF7-9380-855967F5DD8F}"/>
              </a:ext>
            </a:extLst>
          </p:cNvPr>
          <p:cNvSpPr>
            <a:spLocks noGrp="1"/>
          </p:cNvSpPr>
          <p:nvPr>
            <p:ph type="dt" sz="half" idx="10"/>
          </p:nvPr>
        </p:nvSpPr>
        <p:spPr/>
        <p:txBody>
          <a:bodyPr/>
          <a:lstStyle/>
          <a:p>
            <a:r>
              <a:rPr lang="en-US"/>
              <a:t>25/2/2025</a:t>
            </a:r>
            <a:endParaRPr lang="en-ID"/>
          </a:p>
        </p:txBody>
      </p:sp>
      <p:sp>
        <p:nvSpPr>
          <p:cNvPr id="5" name="Footer Placeholder 4">
            <a:extLst>
              <a:ext uri="{FF2B5EF4-FFF2-40B4-BE49-F238E27FC236}">
                <a16:creationId xmlns:a16="http://schemas.microsoft.com/office/drawing/2014/main" id="{1046954F-0E8F-4E59-873D-ACCFFF0FF37B}"/>
              </a:ext>
            </a:extLst>
          </p:cNvPr>
          <p:cNvSpPr>
            <a:spLocks noGrp="1"/>
          </p:cNvSpPr>
          <p:nvPr>
            <p:ph type="ftr" sz="quarter" idx="11"/>
          </p:nvPr>
        </p:nvSpPr>
        <p:spPr/>
        <p:txBody>
          <a:bodyPr/>
          <a:lstStyle/>
          <a:p>
            <a:r>
              <a:rPr lang="en-ID"/>
              <a:t>https://threathunting.id</a:t>
            </a:r>
          </a:p>
        </p:txBody>
      </p:sp>
      <p:sp>
        <p:nvSpPr>
          <p:cNvPr id="6" name="Slide Number Placeholder 5">
            <a:extLst>
              <a:ext uri="{FF2B5EF4-FFF2-40B4-BE49-F238E27FC236}">
                <a16:creationId xmlns:a16="http://schemas.microsoft.com/office/drawing/2014/main" id="{1DB6644F-AA36-4981-BB6A-E7AE5AFA0319}"/>
              </a:ext>
            </a:extLst>
          </p:cNvPr>
          <p:cNvSpPr>
            <a:spLocks noGrp="1"/>
          </p:cNvSpPr>
          <p:nvPr>
            <p:ph type="sldNum" sz="quarter" idx="12"/>
          </p:nvPr>
        </p:nvSpPr>
        <p:spPr/>
        <p:txBody>
          <a:bodyPr/>
          <a:lstStyle/>
          <a:p>
            <a:fld id="{1FEE8131-3D94-491F-B6BA-AAAC37EC5109}" type="slidenum">
              <a:rPr lang="en-ID" smtClean="0"/>
              <a:t>‹#›</a:t>
            </a:fld>
            <a:endParaRPr lang="en-ID"/>
          </a:p>
        </p:txBody>
      </p:sp>
      <p:sp>
        <p:nvSpPr>
          <p:cNvPr id="7" name="Google Shape;68;p14">
            <a:extLst>
              <a:ext uri="{FF2B5EF4-FFF2-40B4-BE49-F238E27FC236}">
                <a16:creationId xmlns:a16="http://schemas.microsoft.com/office/drawing/2014/main" id="{C4E3C76D-D90F-49A0-98A4-E7906CC2718A}"/>
              </a:ext>
            </a:extLst>
          </p:cNvPr>
          <p:cNvSpPr/>
          <p:nvPr userDrawn="1"/>
        </p:nvSpPr>
        <p:spPr>
          <a:xfrm>
            <a:off x="249191" y="335848"/>
            <a:ext cx="115500" cy="500100"/>
          </a:xfrm>
          <a:prstGeom prst="rect">
            <a:avLst/>
          </a:prstGeom>
          <a:solidFill>
            <a:srgbClr val="5ED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p14">
            <a:extLst>
              <a:ext uri="{FF2B5EF4-FFF2-40B4-BE49-F238E27FC236}">
                <a16:creationId xmlns:a16="http://schemas.microsoft.com/office/drawing/2014/main" id="{8A1F475A-6C3E-4364-9F8F-419BCD44C6DB}"/>
              </a:ext>
            </a:extLst>
          </p:cNvPr>
          <p:cNvSpPr/>
          <p:nvPr userDrawn="1"/>
        </p:nvSpPr>
        <p:spPr>
          <a:xfrm>
            <a:off x="426308" y="360560"/>
            <a:ext cx="10348780" cy="475388"/>
          </a:xfrm>
          <a:prstGeom prst="rect">
            <a:avLst/>
          </a:prstGeom>
          <a:gradFill>
            <a:gsLst>
              <a:gs pos="0">
                <a:srgbClr val="3E64FF"/>
              </a:gs>
              <a:gs pos="100000">
                <a:srgbClr val="70A4D5"/>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chemeClr val="lt1"/>
              </a:solidFill>
              <a:latin typeface="Montserrat SemiBold"/>
              <a:ea typeface="Montserrat SemiBold"/>
              <a:cs typeface="Montserrat SemiBold"/>
              <a:sym typeface="Montserrat SemiBold"/>
            </a:endParaRPr>
          </a:p>
        </p:txBody>
      </p:sp>
      <p:sp>
        <p:nvSpPr>
          <p:cNvPr id="2" name="Title 1">
            <a:extLst>
              <a:ext uri="{FF2B5EF4-FFF2-40B4-BE49-F238E27FC236}">
                <a16:creationId xmlns:a16="http://schemas.microsoft.com/office/drawing/2014/main" id="{77F36B5B-069B-4583-AC8F-E3B42992289C}"/>
              </a:ext>
            </a:extLst>
          </p:cNvPr>
          <p:cNvSpPr>
            <a:spLocks noGrp="1"/>
          </p:cNvSpPr>
          <p:nvPr>
            <p:ph type="title"/>
          </p:nvPr>
        </p:nvSpPr>
        <p:spPr>
          <a:xfrm>
            <a:off x="426308" y="360561"/>
            <a:ext cx="10515600" cy="475387"/>
          </a:xfrm>
        </p:spPr>
        <p:txBody>
          <a:bodyPr>
            <a:normAutofit/>
          </a:bodyPr>
          <a:lstStyle>
            <a:lvl1pPr>
              <a:defRPr sz="3200">
                <a:solidFill>
                  <a:schemeClr val="bg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2239054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D77920-F54E-437F-8AB7-C1F710BE7E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F61AAFBE-15C9-4F51-A6D2-3A2A64BEEF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93AE31C-D102-4498-8FF2-872B7F857D0C}"/>
              </a:ext>
            </a:extLst>
          </p:cNvPr>
          <p:cNvSpPr>
            <a:spLocks noGrp="1"/>
          </p:cNvSpPr>
          <p:nvPr>
            <p:ph type="dt" sz="half" idx="10"/>
          </p:nvPr>
        </p:nvSpPr>
        <p:spPr/>
        <p:txBody>
          <a:bodyPr/>
          <a:lstStyle/>
          <a:p>
            <a:r>
              <a:rPr lang="en-US"/>
              <a:t>25/2/2025</a:t>
            </a:r>
            <a:endParaRPr lang="en-ID"/>
          </a:p>
        </p:txBody>
      </p:sp>
      <p:sp>
        <p:nvSpPr>
          <p:cNvPr id="5" name="Footer Placeholder 4">
            <a:extLst>
              <a:ext uri="{FF2B5EF4-FFF2-40B4-BE49-F238E27FC236}">
                <a16:creationId xmlns:a16="http://schemas.microsoft.com/office/drawing/2014/main" id="{754598E8-FED3-4107-8E34-ECB605391E03}"/>
              </a:ext>
            </a:extLst>
          </p:cNvPr>
          <p:cNvSpPr>
            <a:spLocks noGrp="1"/>
          </p:cNvSpPr>
          <p:nvPr>
            <p:ph type="ftr" sz="quarter" idx="11"/>
          </p:nvPr>
        </p:nvSpPr>
        <p:spPr/>
        <p:txBody>
          <a:bodyPr/>
          <a:lstStyle/>
          <a:p>
            <a:r>
              <a:rPr lang="en-ID"/>
              <a:t>https://threathunting.id</a:t>
            </a:r>
          </a:p>
        </p:txBody>
      </p:sp>
      <p:sp>
        <p:nvSpPr>
          <p:cNvPr id="6" name="Slide Number Placeholder 5">
            <a:extLst>
              <a:ext uri="{FF2B5EF4-FFF2-40B4-BE49-F238E27FC236}">
                <a16:creationId xmlns:a16="http://schemas.microsoft.com/office/drawing/2014/main" id="{442E70D0-D3ED-4058-8C1A-5A3E987C899D}"/>
              </a:ext>
            </a:extLst>
          </p:cNvPr>
          <p:cNvSpPr>
            <a:spLocks noGrp="1"/>
          </p:cNvSpPr>
          <p:nvPr>
            <p:ph type="sldNum" sz="quarter" idx="12"/>
          </p:nvPr>
        </p:nvSpPr>
        <p:spPr/>
        <p:txBody>
          <a:bodyPr/>
          <a:lstStyle/>
          <a:p>
            <a:fld id="{1FEE8131-3D94-491F-B6BA-AAAC37EC5109}" type="slidenum">
              <a:rPr lang="en-ID" smtClean="0"/>
              <a:t>‹#›</a:t>
            </a:fld>
            <a:endParaRPr lang="en-ID"/>
          </a:p>
        </p:txBody>
      </p:sp>
    </p:spTree>
    <p:extLst>
      <p:ext uri="{BB962C8B-B14F-4D97-AF65-F5344CB8AC3E}">
        <p14:creationId xmlns:p14="http://schemas.microsoft.com/office/powerpoint/2010/main" val="2724785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userDrawn="1">
  <p:cSld name="1_Title slide">
    <p:bg>
      <p:bgPr>
        <a:blipFill dpi="0" rotWithShape="1">
          <a:blip r:embed="rId2">
            <a:lum/>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3029063"/>
            <a:ext cx="6156379" cy="1076284"/>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4800">
                <a:latin typeface="Montserrat ExtraBold" panose="020B0604020202020204"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dirty="0"/>
          </a:p>
        </p:txBody>
      </p:sp>
      <p:sp>
        <p:nvSpPr>
          <p:cNvPr id="11" name="Google Shape;11;p2"/>
          <p:cNvSpPr txBox="1">
            <a:spLocks noGrp="1"/>
          </p:cNvSpPr>
          <p:nvPr>
            <p:ph type="subTitle" idx="1"/>
          </p:nvPr>
        </p:nvSpPr>
        <p:spPr>
          <a:xfrm>
            <a:off x="415611" y="4188018"/>
            <a:ext cx="7425683" cy="747237"/>
          </a:xfrm>
          <a:prstGeom prst="rect">
            <a:avLst/>
          </a:prstGeom>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3733">
                <a:latin typeface="Montserrat Black" panose="020B0604020202020204" charset="0"/>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dirty="0"/>
          </a:p>
        </p:txBody>
      </p:sp>
      <p:sp>
        <p:nvSpPr>
          <p:cNvPr id="14" name="Text Placeholder 13">
            <a:extLst>
              <a:ext uri="{FF2B5EF4-FFF2-40B4-BE49-F238E27FC236}">
                <a16:creationId xmlns:a16="http://schemas.microsoft.com/office/drawing/2014/main" id="{4D1A6950-7EF4-4F91-9208-9965CFC3D4DE}"/>
              </a:ext>
            </a:extLst>
          </p:cNvPr>
          <p:cNvSpPr>
            <a:spLocks noGrp="1"/>
          </p:cNvSpPr>
          <p:nvPr>
            <p:ph type="body" sz="quarter" idx="11"/>
          </p:nvPr>
        </p:nvSpPr>
        <p:spPr>
          <a:xfrm>
            <a:off x="414867" y="5027084"/>
            <a:ext cx="5073651" cy="618067"/>
          </a:xfrm>
        </p:spPr>
        <p:txBody>
          <a:bodyPr/>
          <a:lstStyle>
            <a:lvl1pPr marL="152396" indent="0">
              <a:buNone/>
              <a:defRPr sz="1867" i="1"/>
            </a:lvl1pPr>
          </a:lstStyle>
          <a:p>
            <a:pPr lvl="0"/>
            <a:r>
              <a:rPr lang="en-US" dirty="0"/>
              <a:t>Click to edit Master text styles</a:t>
            </a:r>
            <a:endParaRPr lang="en-ID" dirty="0"/>
          </a:p>
        </p:txBody>
      </p:sp>
      <p:sp>
        <p:nvSpPr>
          <p:cNvPr id="4" name="Date Placeholder 3">
            <a:extLst>
              <a:ext uri="{FF2B5EF4-FFF2-40B4-BE49-F238E27FC236}">
                <a16:creationId xmlns:a16="http://schemas.microsoft.com/office/drawing/2014/main" id="{FD3E3EF8-D13B-46DD-B3F3-DE349000E3C4}"/>
              </a:ext>
            </a:extLst>
          </p:cNvPr>
          <p:cNvSpPr>
            <a:spLocks noGrp="1"/>
          </p:cNvSpPr>
          <p:nvPr>
            <p:ph type="dt" sz="half" idx="12"/>
          </p:nvPr>
        </p:nvSpPr>
        <p:spPr/>
        <p:txBody>
          <a:bodyPr/>
          <a:lstStyle/>
          <a:p>
            <a:r>
              <a:rPr lang="en-US"/>
              <a:t>25/2/2025</a:t>
            </a:r>
            <a:endParaRPr lang="en-ID" dirty="0"/>
          </a:p>
        </p:txBody>
      </p:sp>
      <p:sp>
        <p:nvSpPr>
          <p:cNvPr id="6" name="Footer Placeholder 5">
            <a:extLst>
              <a:ext uri="{FF2B5EF4-FFF2-40B4-BE49-F238E27FC236}">
                <a16:creationId xmlns:a16="http://schemas.microsoft.com/office/drawing/2014/main" id="{8A59500D-FE5D-4B06-B5A5-E66DB8BA83EE}"/>
              </a:ext>
            </a:extLst>
          </p:cNvPr>
          <p:cNvSpPr>
            <a:spLocks noGrp="1"/>
          </p:cNvSpPr>
          <p:nvPr>
            <p:ph type="ftr" sz="quarter" idx="13"/>
          </p:nvPr>
        </p:nvSpPr>
        <p:spPr/>
        <p:txBody>
          <a:bodyPr/>
          <a:lstStyle/>
          <a:p>
            <a:r>
              <a:rPr lang="en-ID"/>
              <a:t>https://threathunting.id</a:t>
            </a:r>
            <a:endParaRPr lang="en-ID" dirty="0"/>
          </a:p>
        </p:txBody>
      </p:sp>
      <p:sp>
        <p:nvSpPr>
          <p:cNvPr id="7" name="Slide Number Placeholder 6">
            <a:extLst>
              <a:ext uri="{FF2B5EF4-FFF2-40B4-BE49-F238E27FC236}">
                <a16:creationId xmlns:a16="http://schemas.microsoft.com/office/drawing/2014/main" id="{032D6D37-F31F-40CC-8A28-0775FA536506}"/>
              </a:ext>
            </a:extLst>
          </p:cNvPr>
          <p:cNvSpPr>
            <a:spLocks noGrp="1"/>
          </p:cNvSpPr>
          <p:nvPr>
            <p:ph type="sldNum" sz="quarter" idx="14"/>
          </p:nvPr>
        </p:nvSpPr>
        <p:spPr/>
        <p:txBody>
          <a:bodyPr/>
          <a:lstStyle/>
          <a:p>
            <a:fld id="{1FEE8131-3D94-491F-B6BA-AAAC37EC5109}" type="slidenum">
              <a:rPr lang="en-ID" smtClean="0"/>
              <a:pPr/>
              <a:t>‹#›</a:t>
            </a:fld>
            <a:endParaRPr lang="en-ID" dirty="0"/>
          </a:p>
        </p:txBody>
      </p:sp>
    </p:spTree>
    <p:extLst>
      <p:ext uri="{BB962C8B-B14F-4D97-AF65-F5344CB8AC3E}">
        <p14:creationId xmlns:p14="http://schemas.microsoft.com/office/powerpoint/2010/main" val="367352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7" name="Google Shape;68;p14">
            <a:extLst>
              <a:ext uri="{FF2B5EF4-FFF2-40B4-BE49-F238E27FC236}">
                <a16:creationId xmlns:a16="http://schemas.microsoft.com/office/drawing/2014/main" id="{B577691A-81EB-4DC6-93ED-EC26F69106AF}"/>
              </a:ext>
            </a:extLst>
          </p:cNvPr>
          <p:cNvSpPr/>
          <p:nvPr userDrawn="1"/>
        </p:nvSpPr>
        <p:spPr>
          <a:xfrm>
            <a:off x="309467" y="364467"/>
            <a:ext cx="154000" cy="666800"/>
          </a:xfrm>
          <a:prstGeom prst="rect">
            <a:avLst/>
          </a:prstGeom>
          <a:solidFill>
            <a:srgbClr val="5EDFFF"/>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Google Shape;72;p14">
            <a:extLst>
              <a:ext uri="{FF2B5EF4-FFF2-40B4-BE49-F238E27FC236}">
                <a16:creationId xmlns:a16="http://schemas.microsoft.com/office/drawing/2014/main" id="{0D83669F-2AA0-481C-A793-140400662751}"/>
              </a:ext>
            </a:extLst>
          </p:cNvPr>
          <p:cNvSpPr/>
          <p:nvPr userDrawn="1"/>
        </p:nvSpPr>
        <p:spPr>
          <a:xfrm>
            <a:off x="504434" y="364467"/>
            <a:ext cx="10426613" cy="666800"/>
          </a:xfrm>
          <a:prstGeom prst="rect">
            <a:avLst/>
          </a:prstGeom>
          <a:gradFill>
            <a:gsLst>
              <a:gs pos="0">
                <a:srgbClr val="3E64FF"/>
              </a:gs>
              <a:gs pos="100000">
                <a:srgbClr val="70A4D5"/>
              </a:gs>
            </a:gsLst>
            <a:lin ang="2700006" scaled="0"/>
          </a:gra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3200" dirty="0">
              <a:solidFill>
                <a:schemeClr val="lt1"/>
              </a:solidFill>
              <a:latin typeface="Montserrat SemiBold"/>
              <a:ea typeface="Montserrat SemiBold"/>
              <a:cs typeface="Montserrat SemiBold"/>
              <a:sym typeface="Montserrat SemiBold"/>
            </a:endParaRPr>
          </a:p>
        </p:txBody>
      </p:sp>
      <p:sp>
        <p:nvSpPr>
          <p:cNvPr id="9" name="Title 8">
            <a:extLst>
              <a:ext uri="{FF2B5EF4-FFF2-40B4-BE49-F238E27FC236}">
                <a16:creationId xmlns:a16="http://schemas.microsoft.com/office/drawing/2014/main" id="{08CF5A06-4703-4900-8FB5-A1A4D1919343}"/>
              </a:ext>
            </a:extLst>
          </p:cNvPr>
          <p:cNvSpPr>
            <a:spLocks noGrp="1"/>
          </p:cNvSpPr>
          <p:nvPr>
            <p:ph type="title"/>
          </p:nvPr>
        </p:nvSpPr>
        <p:spPr/>
        <p:txBody>
          <a:bodyPr/>
          <a:lstStyle/>
          <a:p>
            <a:r>
              <a:rPr lang="en-US"/>
              <a:t>Click to edit Master title style</a:t>
            </a:r>
            <a:endParaRPr lang="en-ID"/>
          </a:p>
        </p:txBody>
      </p:sp>
      <p:sp>
        <p:nvSpPr>
          <p:cNvPr id="2" name="Date Placeholder 1">
            <a:extLst>
              <a:ext uri="{FF2B5EF4-FFF2-40B4-BE49-F238E27FC236}">
                <a16:creationId xmlns:a16="http://schemas.microsoft.com/office/drawing/2014/main" id="{858718AB-36E3-4143-A23B-A8AB89834C0E}"/>
              </a:ext>
            </a:extLst>
          </p:cNvPr>
          <p:cNvSpPr>
            <a:spLocks noGrp="1"/>
          </p:cNvSpPr>
          <p:nvPr>
            <p:ph type="dt" sz="half" idx="10"/>
          </p:nvPr>
        </p:nvSpPr>
        <p:spPr/>
        <p:txBody>
          <a:bodyPr/>
          <a:lstStyle/>
          <a:p>
            <a:r>
              <a:rPr lang="en-US"/>
              <a:t>25/2/2025</a:t>
            </a:r>
            <a:endParaRPr lang="en-ID" dirty="0"/>
          </a:p>
        </p:txBody>
      </p:sp>
      <p:sp>
        <p:nvSpPr>
          <p:cNvPr id="4" name="Footer Placeholder 3">
            <a:extLst>
              <a:ext uri="{FF2B5EF4-FFF2-40B4-BE49-F238E27FC236}">
                <a16:creationId xmlns:a16="http://schemas.microsoft.com/office/drawing/2014/main" id="{CC63148F-13EC-433E-AB41-C8E36300E7DC}"/>
              </a:ext>
            </a:extLst>
          </p:cNvPr>
          <p:cNvSpPr>
            <a:spLocks noGrp="1"/>
          </p:cNvSpPr>
          <p:nvPr>
            <p:ph type="ftr" sz="quarter" idx="11"/>
          </p:nvPr>
        </p:nvSpPr>
        <p:spPr/>
        <p:txBody>
          <a:bodyPr/>
          <a:lstStyle/>
          <a:p>
            <a:r>
              <a:rPr lang="en-ID"/>
              <a:t>https://threathunting.id</a:t>
            </a:r>
            <a:endParaRPr lang="en-ID" dirty="0"/>
          </a:p>
        </p:txBody>
      </p:sp>
      <p:sp>
        <p:nvSpPr>
          <p:cNvPr id="5" name="Slide Number Placeholder 4">
            <a:extLst>
              <a:ext uri="{FF2B5EF4-FFF2-40B4-BE49-F238E27FC236}">
                <a16:creationId xmlns:a16="http://schemas.microsoft.com/office/drawing/2014/main" id="{DAE24E77-E21D-4602-A03B-07A0D703319D}"/>
              </a:ext>
            </a:extLst>
          </p:cNvPr>
          <p:cNvSpPr>
            <a:spLocks noGrp="1"/>
          </p:cNvSpPr>
          <p:nvPr>
            <p:ph type="sldNum" sz="quarter" idx="12"/>
          </p:nvPr>
        </p:nvSpPr>
        <p:spPr/>
        <p:txBody>
          <a:bodyPr/>
          <a:lstStyle/>
          <a:p>
            <a:fld id="{1FEE8131-3D94-491F-B6BA-AAAC37EC5109}" type="slidenum">
              <a:rPr lang="en-ID" smtClean="0"/>
              <a:pPr/>
              <a:t>‹#›</a:t>
            </a:fld>
            <a:endParaRPr lang="en-ID" dirty="0"/>
          </a:p>
        </p:txBody>
      </p:sp>
    </p:spTree>
    <p:extLst>
      <p:ext uri="{BB962C8B-B14F-4D97-AF65-F5344CB8AC3E}">
        <p14:creationId xmlns:p14="http://schemas.microsoft.com/office/powerpoint/2010/main" val="881142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E6EC2-E685-4EF3-9FF8-37C77F304B5A}"/>
              </a:ext>
            </a:extLst>
          </p:cNvPr>
          <p:cNvSpPr>
            <a:spLocks noGrp="1"/>
          </p:cNvSpPr>
          <p:nvPr>
            <p:ph idx="1"/>
          </p:nvPr>
        </p:nvSpPr>
        <p:spPr>
          <a:xfrm>
            <a:off x="410862" y="1138870"/>
            <a:ext cx="11370276" cy="4997602"/>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4" name="Date Placeholder 3">
            <a:extLst>
              <a:ext uri="{FF2B5EF4-FFF2-40B4-BE49-F238E27FC236}">
                <a16:creationId xmlns:a16="http://schemas.microsoft.com/office/drawing/2014/main" id="{8D19B29E-41B2-4DF4-A05E-3839EAD4C810}"/>
              </a:ext>
            </a:extLst>
          </p:cNvPr>
          <p:cNvSpPr>
            <a:spLocks noGrp="1"/>
          </p:cNvSpPr>
          <p:nvPr>
            <p:ph type="dt" sz="half" idx="10"/>
          </p:nvPr>
        </p:nvSpPr>
        <p:spPr/>
        <p:txBody>
          <a:bodyPr/>
          <a:lstStyle/>
          <a:p>
            <a:r>
              <a:rPr lang="en-US"/>
              <a:t>25/2/2025</a:t>
            </a:r>
            <a:endParaRPr lang="en-ID"/>
          </a:p>
        </p:txBody>
      </p:sp>
      <p:sp>
        <p:nvSpPr>
          <p:cNvPr id="5" name="Footer Placeholder 4">
            <a:extLst>
              <a:ext uri="{FF2B5EF4-FFF2-40B4-BE49-F238E27FC236}">
                <a16:creationId xmlns:a16="http://schemas.microsoft.com/office/drawing/2014/main" id="{63B46E1F-8847-4ECE-88B5-EFA8C2093D91}"/>
              </a:ext>
            </a:extLst>
          </p:cNvPr>
          <p:cNvSpPr>
            <a:spLocks noGrp="1"/>
          </p:cNvSpPr>
          <p:nvPr>
            <p:ph type="ftr" sz="quarter" idx="11"/>
          </p:nvPr>
        </p:nvSpPr>
        <p:spPr/>
        <p:txBody>
          <a:bodyPr/>
          <a:lstStyle/>
          <a:p>
            <a:r>
              <a:rPr lang="en-ID"/>
              <a:t>https://threathunting.id</a:t>
            </a:r>
          </a:p>
        </p:txBody>
      </p:sp>
      <p:sp>
        <p:nvSpPr>
          <p:cNvPr id="6" name="Slide Number Placeholder 5">
            <a:extLst>
              <a:ext uri="{FF2B5EF4-FFF2-40B4-BE49-F238E27FC236}">
                <a16:creationId xmlns:a16="http://schemas.microsoft.com/office/drawing/2014/main" id="{7086D775-3FAE-4C23-BF26-087BAE06E018}"/>
              </a:ext>
            </a:extLst>
          </p:cNvPr>
          <p:cNvSpPr>
            <a:spLocks noGrp="1"/>
          </p:cNvSpPr>
          <p:nvPr>
            <p:ph type="sldNum" sz="quarter" idx="12"/>
          </p:nvPr>
        </p:nvSpPr>
        <p:spPr/>
        <p:txBody>
          <a:bodyPr/>
          <a:lstStyle/>
          <a:p>
            <a:fld id="{1FEE8131-3D94-491F-B6BA-AAAC37EC5109}" type="slidenum">
              <a:rPr lang="en-ID" smtClean="0"/>
              <a:t>‹#›</a:t>
            </a:fld>
            <a:endParaRPr lang="en-ID"/>
          </a:p>
        </p:txBody>
      </p:sp>
      <p:sp>
        <p:nvSpPr>
          <p:cNvPr id="7" name="Google Shape;68;p14">
            <a:extLst>
              <a:ext uri="{FF2B5EF4-FFF2-40B4-BE49-F238E27FC236}">
                <a16:creationId xmlns:a16="http://schemas.microsoft.com/office/drawing/2014/main" id="{0BC95AF3-EA18-47DA-8DED-75AD877FA9FB}"/>
              </a:ext>
            </a:extLst>
          </p:cNvPr>
          <p:cNvSpPr/>
          <p:nvPr userDrawn="1"/>
        </p:nvSpPr>
        <p:spPr>
          <a:xfrm>
            <a:off x="249191" y="335848"/>
            <a:ext cx="115500" cy="500100"/>
          </a:xfrm>
          <a:prstGeom prst="rect">
            <a:avLst/>
          </a:prstGeom>
          <a:solidFill>
            <a:srgbClr val="5ED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p14">
            <a:extLst>
              <a:ext uri="{FF2B5EF4-FFF2-40B4-BE49-F238E27FC236}">
                <a16:creationId xmlns:a16="http://schemas.microsoft.com/office/drawing/2014/main" id="{36F237E3-C17D-447F-97B6-6BEF3ED76A65}"/>
              </a:ext>
            </a:extLst>
          </p:cNvPr>
          <p:cNvSpPr/>
          <p:nvPr userDrawn="1"/>
        </p:nvSpPr>
        <p:spPr>
          <a:xfrm>
            <a:off x="395416" y="335848"/>
            <a:ext cx="10348780" cy="500100"/>
          </a:xfrm>
          <a:prstGeom prst="rect">
            <a:avLst/>
          </a:prstGeom>
          <a:gradFill>
            <a:gsLst>
              <a:gs pos="0">
                <a:srgbClr val="3E64FF"/>
              </a:gs>
              <a:gs pos="100000">
                <a:srgbClr val="70A4D5"/>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chemeClr val="lt1"/>
              </a:solidFill>
              <a:latin typeface="Montserrat SemiBold"/>
              <a:ea typeface="Montserrat SemiBold"/>
              <a:cs typeface="Montserrat SemiBold"/>
              <a:sym typeface="Montserrat SemiBold"/>
            </a:endParaRPr>
          </a:p>
        </p:txBody>
      </p:sp>
      <p:sp>
        <p:nvSpPr>
          <p:cNvPr id="2" name="Title 1">
            <a:extLst>
              <a:ext uri="{FF2B5EF4-FFF2-40B4-BE49-F238E27FC236}">
                <a16:creationId xmlns:a16="http://schemas.microsoft.com/office/drawing/2014/main" id="{FD8C74CB-D15F-4149-A6D1-E33E05E811C0}"/>
              </a:ext>
            </a:extLst>
          </p:cNvPr>
          <p:cNvSpPr>
            <a:spLocks noGrp="1"/>
          </p:cNvSpPr>
          <p:nvPr>
            <p:ph type="title"/>
          </p:nvPr>
        </p:nvSpPr>
        <p:spPr>
          <a:xfrm>
            <a:off x="410862" y="348204"/>
            <a:ext cx="10515600" cy="475387"/>
          </a:xfrm>
        </p:spPr>
        <p:txBody>
          <a:bodyPr/>
          <a:lstStyle>
            <a:lvl1pPr>
              <a:defRPr sz="3200" b="1">
                <a:solidFill>
                  <a:schemeClr val="bg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1596439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35915-BB7C-4ACB-B6DB-E4A3CEBF6A13}"/>
              </a:ext>
            </a:extLst>
          </p:cNvPr>
          <p:cNvSpPr>
            <a:spLocks noGrp="1"/>
          </p:cNvSpPr>
          <p:nvPr>
            <p:ph type="title"/>
          </p:nvPr>
        </p:nvSpPr>
        <p:spPr>
          <a:xfrm>
            <a:off x="831850" y="1709738"/>
            <a:ext cx="10515600" cy="2852737"/>
          </a:xfrm>
        </p:spPr>
        <p:txBody>
          <a:bodyPr anchor="b"/>
          <a:lstStyle>
            <a:lvl1pPr>
              <a:defRPr sz="5400" b="1"/>
            </a:lvl1p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ECF49BA-62F8-4BDE-928F-D77A81A10E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Montserrat" panose="020B060402020202020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62B3B9F-58E6-4F8E-89EF-4F217B60B9A9}"/>
              </a:ext>
            </a:extLst>
          </p:cNvPr>
          <p:cNvSpPr>
            <a:spLocks noGrp="1"/>
          </p:cNvSpPr>
          <p:nvPr>
            <p:ph type="dt" sz="half" idx="10"/>
          </p:nvPr>
        </p:nvSpPr>
        <p:spPr/>
        <p:txBody>
          <a:bodyPr/>
          <a:lstStyle/>
          <a:p>
            <a:r>
              <a:rPr lang="en-US"/>
              <a:t>25/2/2025</a:t>
            </a:r>
            <a:endParaRPr lang="en-ID"/>
          </a:p>
        </p:txBody>
      </p:sp>
      <p:sp>
        <p:nvSpPr>
          <p:cNvPr id="5" name="Footer Placeholder 4">
            <a:extLst>
              <a:ext uri="{FF2B5EF4-FFF2-40B4-BE49-F238E27FC236}">
                <a16:creationId xmlns:a16="http://schemas.microsoft.com/office/drawing/2014/main" id="{5D927B14-59F9-4742-B9D8-64637D8FE678}"/>
              </a:ext>
            </a:extLst>
          </p:cNvPr>
          <p:cNvSpPr>
            <a:spLocks noGrp="1"/>
          </p:cNvSpPr>
          <p:nvPr>
            <p:ph type="ftr" sz="quarter" idx="11"/>
          </p:nvPr>
        </p:nvSpPr>
        <p:spPr/>
        <p:txBody>
          <a:bodyPr/>
          <a:lstStyle/>
          <a:p>
            <a:r>
              <a:rPr lang="en-ID"/>
              <a:t>https://threathunting.id</a:t>
            </a:r>
          </a:p>
        </p:txBody>
      </p:sp>
      <p:sp>
        <p:nvSpPr>
          <p:cNvPr id="6" name="Slide Number Placeholder 5">
            <a:extLst>
              <a:ext uri="{FF2B5EF4-FFF2-40B4-BE49-F238E27FC236}">
                <a16:creationId xmlns:a16="http://schemas.microsoft.com/office/drawing/2014/main" id="{E0CC45E4-CCD9-4DDA-B41D-1DA83A07FDBE}"/>
              </a:ext>
            </a:extLst>
          </p:cNvPr>
          <p:cNvSpPr>
            <a:spLocks noGrp="1"/>
          </p:cNvSpPr>
          <p:nvPr>
            <p:ph type="sldNum" sz="quarter" idx="12"/>
          </p:nvPr>
        </p:nvSpPr>
        <p:spPr/>
        <p:txBody>
          <a:bodyPr/>
          <a:lstStyle/>
          <a:p>
            <a:fld id="{1FEE8131-3D94-491F-B6BA-AAAC37EC5109}" type="slidenum">
              <a:rPr lang="en-ID" smtClean="0"/>
              <a:t>‹#›</a:t>
            </a:fld>
            <a:endParaRPr lang="en-ID"/>
          </a:p>
        </p:txBody>
      </p:sp>
    </p:spTree>
    <p:extLst>
      <p:ext uri="{BB962C8B-B14F-4D97-AF65-F5344CB8AC3E}">
        <p14:creationId xmlns:p14="http://schemas.microsoft.com/office/powerpoint/2010/main" val="250062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C5126-5199-43C0-A74C-9E13FC2ED903}"/>
              </a:ext>
            </a:extLst>
          </p:cNvPr>
          <p:cNvSpPr>
            <a:spLocks noGrp="1"/>
          </p:cNvSpPr>
          <p:nvPr>
            <p:ph sz="half" idx="1"/>
          </p:nvPr>
        </p:nvSpPr>
        <p:spPr>
          <a:xfrm>
            <a:off x="364691" y="1462002"/>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4" name="Content Placeholder 3">
            <a:extLst>
              <a:ext uri="{FF2B5EF4-FFF2-40B4-BE49-F238E27FC236}">
                <a16:creationId xmlns:a16="http://schemas.microsoft.com/office/drawing/2014/main" id="{7115859F-E342-4867-AD92-71A1F04BABAC}"/>
              </a:ext>
            </a:extLst>
          </p:cNvPr>
          <p:cNvSpPr>
            <a:spLocks noGrp="1"/>
          </p:cNvSpPr>
          <p:nvPr>
            <p:ph sz="half" idx="2"/>
          </p:nvPr>
        </p:nvSpPr>
        <p:spPr>
          <a:xfrm>
            <a:off x="6053948" y="1462002"/>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8007B3C1-74BE-430B-AF42-CEC8C3B551D5}"/>
              </a:ext>
            </a:extLst>
          </p:cNvPr>
          <p:cNvSpPr>
            <a:spLocks noGrp="1"/>
          </p:cNvSpPr>
          <p:nvPr>
            <p:ph type="dt" sz="half" idx="10"/>
          </p:nvPr>
        </p:nvSpPr>
        <p:spPr/>
        <p:txBody>
          <a:bodyPr/>
          <a:lstStyle/>
          <a:p>
            <a:r>
              <a:rPr lang="en-US"/>
              <a:t>25/2/2025</a:t>
            </a:r>
            <a:endParaRPr lang="en-ID"/>
          </a:p>
        </p:txBody>
      </p:sp>
      <p:sp>
        <p:nvSpPr>
          <p:cNvPr id="6" name="Footer Placeholder 5">
            <a:extLst>
              <a:ext uri="{FF2B5EF4-FFF2-40B4-BE49-F238E27FC236}">
                <a16:creationId xmlns:a16="http://schemas.microsoft.com/office/drawing/2014/main" id="{EEBDBD25-F7BD-46A2-B5A1-CC3619CE196D}"/>
              </a:ext>
            </a:extLst>
          </p:cNvPr>
          <p:cNvSpPr>
            <a:spLocks noGrp="1"/>
          </p:cNvSpPr>
          <p:nvPr>
            <p:ph type="ftr" sz="quarter" idx="11"/>
          </p:nvPr>
        </p:nvSpPr>
        <p:spPr/>
        <p:txBody>
          <a:bodyPr/>
          <a:lstStyle/>
          <a:p>
            <a:r>
              <a:rPr lang="en-ID"/>
              <a:t>https://threathunting.id</a:t>
            </a:r>
          </a:p>
        </p:txBody>
      </p:sp>
      <p:sp>
        <p:nvSpPr>
          <p:cNvPr id="7" name="Slide Number Placeholder 6">
            <a:extLst>
              <a:ext uri="{FF2B5EF4-FFF2-40B4-BE49-F238E27FC236}">
                <a16:creationId xmlns:a16="http://schemas.microsoft.com/office/drawing/2014/main" id="{5863F6BF-6D75-47F9-9D65-75FD480338A2}"/>
              </a:ext>
            </a:extLst>
          </p:cNvPr>
          <p:cNvSpPr>
            <a:spLocks noGrp="1"/>
          </p:cNvSpPr>
          <p:nvPr>
            <p:ph type="sldNum" sz="quarter" idx="12"/>
          </p:nvPr>
        </p:nvSpPr>
        <p:spPr/>
        <p:txBody>
          <a:bodyPr/>
          <a:lstStyle/>
          <a:p>
            <a:fld id="{1FEE8131-3D94-491F-B6BA-AAAC37EC5109}" type="slidenum">
              <a:rPr lang="en-ID" smtClean="0"/>
              <a:t>‹#›</a:t>
            </a:fld>
            <a:endParaRPr lang="en-ID"/>
          </a:p>
        </p:txBody>
      </p:sp>
      <p:sp>
        <p:nvSpPr>
          <p:cNvPr id="8" name="Google Shape;68;p14">
            <a:extLst>
              <a:ext uri="{FF2B5EF4-FFF2-40B4-BE49-F238E27FC236}">
                <a16:creationId xmlns:a16="http://schemas.microsoft.com/office/drawing/2014/main" id="{856FD55A-BF62-418B-84E9-9EA07A58AFF6}"/>
              </a:ext>
            </a:extLst>
          </p:cNvPr>
          <p:cNvSpPr/>
          <p:nvPr userDrawn="1"/>
        </p:nvSpPr>
        <p:spPr>
          <a:xfrm>
            <a:off x="249191" y="335848"/>
            <a:ext cx="115500" cy="500100"/>
          </a:xfrm>
          <a:prstGeom prst="rect">
            <a:avLst/>
          </a:prstGeom>
          <a:solidFill>
            <a:srgbClr val="5ED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p14">
            <a:extLst>
              <a:ext uri="{FF2B5EF4-FFF2-40B4-BE49-F238E27FC236}">
                <a16:creationId xmlns:a16="http://schemas.microsoft.com/office/drawing/2014/main" id="{705E933B-7794-4BD0-A383-6C89F3265CA8}"/>
              </a:ext>
            </a:extLst>
          </p:cNvPr>
          <p:cNvSpPr/>
          <p:nvPr userDrawn="1"/>
        </p:nvSpPr>
        <p:spPr>
          <a:xfrm>
            <a:off x="395416" y="335848"/>
            <a:ext cx="10348780" cy="500100"/>
          </a:xfrm>
          <a:prstGeom prst="rect">
            <a:avLst/>
          </a:prstGeom>
          <a:gradFill>
            <a:gsLst>
              <a:gs pos="0">
                <a:srgbClr val="3E64FF"/>
              </a:gs>
              <a:gs pos="100000">
                <a:srgbClr val="70A4D5"/>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chemeClr val="lt1"/>
              </a:solidFill>
              <a:latin typeface="Montserrat SemiBold"/>
              <a:ea typeface="Montserrat SemiBold"/>
              <a:cs typeface="Montserrat SemiBold"/>
              <a:sym typeface="Montserrat SemiBold"/>
            </a:endParaRPr>
          </a:p>
        </p:txBody>
      </p:sp>
      <p:sp>
        <p:nvSpPr>
          <p:cNvPr id="2" name="Title 1">
            <a:extLst>
              <a:ext uri="{FF2B5EF4-FFF2-40B4-BE49-F238E27FC236}">
                <a16:creationId xmlns:a16="http://schemas.microsoft.com/office/drawing/2014/main" id="{E6BD9F07-1F0A-4635-AB75-D7764F50DDD4}"/>
              </a:ext>
            </a:extLst>
          </p:cNvPr>
          <p:cNvSpPr>
            <a:spLocks noGrp="1"/>
          </p:cNvSpPr>
          <p:nvPr>
            <p:ph type="title"/>
          </p:nvPr>
        </p:nvSpPr>
        <p:spPr>
          <a:xfrm>
            <a:off x="422189" y="360561"/>
            <a:ext cx="10515600" cy="475387"/>
          </a:xfrm>
        </p:spPr>
        <p:txBody>
          <a:bodyPr/>
          <a:lstStyle>
            <a:lvl1pPr>
              <a:defRPr sz="3200" b="1">
                <a:solidFill>
                  <a:schemeClr val="bg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120931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A9A95B-BCE4-4C3A-8991-8C7DE63DFBD0}"/>
              </a:ext>
            </a:extLst>
          </p:cNvPr>
          <p:cNvSpPr>
            <a:spLocks noGrp="1"/>
          </p:cNvSpPr>
          <p:nvPr>
            <p:ph type="body" idx="1"/>
          </p:nvPr>
        </p:nvSpPr>
        <p:spPr>
          <a:xfrm>
            <a:off x="395416" y="138342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678556-5A05-4EE5-A7E9-4745B80856D2}"/>
              </a:ext>
            </a:extLst>
          </p:cNvPr>
          <p:cNvSpPr>
            <a:spLocks noGrp="1"/>
          </p:cNvSpPr>
          <p:nvPr>
            <p:ph sz="half" idx="2"/>
          </p:nvPr>
        </p:nvSpPr>
        <p:spPr>
          <a:xfrm>
            <a:off x="395416" y="2207333"/>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78DBF217-221A-4479-8E58-1505C4FD3168}"/>
              </a:ext>
            </a:extLst>
          </p:cNvPr>
          <p:cNvSpPr>
            <a:spLocks noGrp="1"/>
          </p:cNvSpPr>
          <p:nvPr>
            <p:ph type="body" sz="quarter" idx="3"/>
          </p:nvPr>
        </p:nvSpPr>
        <p:spPr>
          <a:xfrm>
            <a:off x="5727828" y="138342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88BBE6-90C1-4759-8525-9AF33956185A}"/>
              </a:ext>
            </a:extLst>
          </p:cNvPr>
          <p:cNvSpPr>
            <a:spLocks noGrp="1"/>
          </p:cNvSpPr>
          <p:nvPr>
            <p:ph sz="quarter" idx="4"/>
          </p:nvPr>
        </p:nvSpPr>
        <p:spPr>
          <a:xfrm>
            <a:off x="5727828" y="2207333"/>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93916B7-2DD8-462B-A326-908EB9D5760D}"/>
              </a:ext>
            </a:extLst>
          </p:cNvPr>
          <p:cNvSpPr>
            <a:spLocks noGrp="1"/>
          </p:cNvSpPr>
          <p:nvPr>
            <p:ph type="dt" sz="half" idx="10"/>
          </p:nvPr>
        </p:nvSpPr>
        <p:spPr/>
        <p:txBody>
          <a:bodyPr/>
          <a:lstStyle/>
          <a:p>
            <a:r>
              <a:rPr lang="en-US"/>
              <a:t>25/2/2025</a:t>
            </a:r>
            <a:endParaRPr lang="en-ID"/>
          </a:p>
        </p:txBody>
      </p:sp>
      <p:sp>
        <p:nvSpPr>
          <p:cNvPr id="8" name="Footer Placeholder 7">
            <a:extLst>
              <a:ext uri="{FF2B5EF4-FFF2-40B4-BE49-F238E27FC236}">
                <a16:creationId xmlns:a16="http://schemas.microsoft.com/office/drawing/2014/main" id="{96C72261-5EDB-4224-8C31-6D8479763416}"/>
              </a:ext>
            </a:extLst>
          </p:cNvPr>
          <p:cNvSpPr>
            <a:spLocks noGrp="1"/>
          </p:cNvSpPr>
          <p:nvPr>
            <p:ph type="ftr" sz="quarter" idx="11"/>
          </p:nvPr>
        </p:nvSpPr>
        <p:spPr/>
        <p:txBody>
          <a:bodyPr/>
          <a:lstStyle/>
          <a:p>
            <a:r>
              <a:rPr lang="en-ID"/>
              <a:t>https://threathunting.id</a:t>
            </a:r>
          </a:p>
        </p:txBody>
      </p:sp>
      <p:sp>
        <p:nvSpPr>
          <p:cNvPr id="9" name="Slide Number Placeholder 8">
            <a:extLst>
              <a:ext uri="{FF2B5EF4-FFF2-40B4-BE49-F238E27FC236}">
                <a16:creationId xmlns:a16="http://schemas.microsoft.com/office/drawing/2014/main" id="{CF79749E-3134-4DED-B727-915351B0C53F}"/>
              </a:ext>
            </a:extLst>
          </p:cNvPr>
          <p:cNvSpPr>
            <a:spLocks noGrp="1"/>
          </p:cNvSpPr>
          <p:nvPr>
            <p:ph type="sldNum" sz="quarter" idx="12"/>
          </p:nvPr>
        </p:nvSpPr>
        <p:spPr/>
        <p:txBody>
          <a:bodyPr/>
          <a:lstStyle/>
          <a:p>
            <a:fld id="{1FEE8131-3D94-491F-B6BA-AAAC37EC5109}" type="slidenum">
              <a:rPr lang="en-ID" smtClean="0"/>
              <a:t>‹#›</a:t>
            </a:fld>
            <a:endParaRPr lang="en-ID"/>
          </a:p>
        </p:txBody>
      </p:sp>
      <p:sp>
        <p:nvSpPr>
          <p:cNvPr id="10" name="Google Shape;68;p14">
            <a:extLst>
              <a:ext uri="{FF2B5EF4-FFF2-40B4-BE49-F238E27FC236}">
                <a16:creationId xmlns:a16="http://schemas.microsoft.com/office/drawing/2014/main" id="{7E122E86-7C77-408A-82F1-741835F03D95}"/>
              </a:ext>
            </a:extLst>
          </p:cNvPr>
          <p:cNvSpPr/>
          <p:nvPr userDrawn="1"/>
        </p:nvSpPr>
        <p:spPr>
          <a:xfrm>
            <a:off x="249191" y="335848"/>
            <a:ext cx="115500" cy="500100"/>
          </a:xfrm>
          <a:prstGeom prst="rect">
            <a:avLst/>
          </a:prstGeom>
          <a:solidFill>
            <a:srgbClr val="5ED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p14">
            <a:extLst>
              <a:ext uri="{FF2B5EF4-FFF2-40B4-BE49-F238E27FC236}">
                <a16:creationId xmlns:a16="http://schemas.microsoft.com/office/drawing/2014/main" id="{1FB50555-BA3F-4F2D-B131-472682CDAC19}"/>
              </a:ext>
            </a:extLst>
          </p:cNvPr>
          <p:cNvSpPr/>
          <p:nvPr userDrawn="1"/>
        </p:nvSpPr>
        <p:spPr>
          <a:xfrm>
            <a:off x="395416" y="335848"/>
            <a:ext cx="10348780" cy="500100"/>
          </a:xfrm>
          <a:prstGeom prst="rect">
            <a:avLst/>
          </a:prstGeom>
          <a:gradFill>
            <a:gsLst>
              <a:gs pos="0">
                <a:srgbClr val="3E64FF"/>
              </a:gs>
              <a:gs pos="100000">
                <a:srgbClr val="70A4D5"/>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chemeClr val="lt1"/>
              </a:solidFill>
              <a:latin typeface="Montserrat SemiBold"/>
              <a:ea typeface="Montserrat SemiBold"/>
              <a:cs typeface="Montserrat SemiBold"/>
              <a:sym typeface="Montserrat SemiBold"/>
            </a:endParaRPr>
          </a:p>
        </p:txBody>
      </p:sp>
      <p:sp>
        <p:nvSpPr>
          <p:cNvPr id="2" name="Title 1">
            <a:extLst>
              <a:ext uri="{FF2B5EF4-FFF2-40B4-BE49-F238E27FC236}">
                <a16:creationId xmlns:a16="http://schemas.microsoft.com/office/drawing/2014/main" id="{7CDD0EE0-C737-4547-88ED-8341421E0930}"/>
              </a:ext>
            </a:extLst>
          </p:cNvPr>
          <p:cNvSpPr>
            <a:spLocks noGrp="1"/>
          </p:cNvSpPr>
          <p:nvPr>
            <p:ph type="title"/>
          </p:nvPr>
        </p:nvSpPr>
        <p:spPr>
          <a:xfrm>
            <a:off x="395416" y="350486"/>
            <a:ext cx="10515600" cy="470823"/>
          </a:xfrm>
        </p:spPr>
        <p:txBody>
          <a:bodyPr>
            <a:noAutofit/>
          </a:bodyPr>
          <a:lstStyle>
            <a:lvl1pPr>
              <a:defRPr sz="3200" b="1">
                <a:solidFill>
                  <a:schemeClr val="bg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3349615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796FAA7-B527-4104-A952-D3133BB3BA03}"/>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81D4F60E-D131-4F42-BDA9-4E23643330A0}"/>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75F4289B-9712-4946-BDFC-017080BE44E5}"/>
              </a:ext>
            </a:extLst>
          </p:cNvPr>
          <p:cNvSpPr>
            <a:spLocks noGrp="1"/>
          </p:cNvSpPr>
          <p:nvPr>
            <p:ph type="sldNum" sz="quarter" idx="12"/>
          </p:nvPr>
        </p:nvSpPr>
        <p:spPr/>
        <p:txBody>
          <a:bodyPr/>
          <a:lstStyle/>
          <a:p>
            <a:fld id="{1FEE8131-3D94-491F-B6BA-AAAC37EC5109}" type="slidenum">
              <a:rPr lang="en-ID" smtClean="0"/>
              <a:t>‹#›</a:t>
            </a:fld>
            <a:endParaRPr lang="en-ID"/>
          </a:p>
        </p:txBody>
      </p:sp>
      <p:sp>
        <p:nvSpPr>
          <p:cNvPr id="6" name="Google Shape;68;p14">
            <a:extLst>
              <a:ext uri="{FF2B5EF4-FFF2-40B4-BE49-F238E27FC236}">
                <a16:creationId xmlns:a16="http://schemas.microsoft.com/office/drawing/2014/main" id="{4F979EF3-2836-4F0C-96DC-9C5AE4E0AAC0}"/>
              </a:ext>
            </a:extLst>
          </p:cNvPr>
          <p:cNvSpPr/>
          <p:nvPr userDrawn="1"/>
        </p:nvSpPr>
        <p:spPr>
          <a:xfrm>
            <a:off x="249191" y="335848"/>
            <a:ext cx="115500" cy="500100"/>
          </a:xfrm>
          <a:prstGeom prst="rect">
            <a:avLst/>
          </a:prstGeom>
          <a:solidFill>
            <a:srgbClr val="5ED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p14">
            <a:extLst>
              <a:ext uri="{FF2B5EF4-FFF2-40B4-BE49-F238E27FC236}">
                <a16:creationId xmlns:a16="http://schemas.microsoft.com/office/drawing/2014/main" id="{FA77B5F8-B659-42F7-ADA5-6CB394B0E8D2}"/>
              </a:ext>
            </a:extLst>
          </p:cNvPr>
          <p:cNvSpPr/>
          <p:nvPr userDrawn="1"/>
        </p:nvSpPr>
        <p:spPr>
          <a:xfrm>
            <a:off x="395416" y="335848"/>
            <a:ext cx="10348780" cy="500100"/>
          </a:xfrm>
          <a:prstGeom prst="rect">
            <a:avLst/>
          </a:prstGeom>
          <a:gradFill>
            <a:gsLst>
              <a:gs pos="0">
                <a:srgbClr val="3E64FF"/>
              </a:gs>
              <a:gs pos="100000">
                <a:srgbClr val="70A4D5"/>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chemeClr val="lt1"/>
              </a:solidFill>
              <a:latin typeface="Montserrat SemiBold"/>
              <a:ea typeface="Montserrat SemiBold"/>
              <a:cs typeface="Montserrat SemiBold"/>
              <a:sym typeface="Montserrat SemiBold"/>
            </a:endParaRPr>
          </a:p>
        </p:txBody>
      </p:sp>
      <p:sp>
        <p:nvSpPr>
          <p:cNvPr id="2" name="Title 1">
            <a:extLst>
              <a:ext uri="{FF2B5EF4-FFF2-40B4-BE49-F238E27FC236}">
                <a16:creationId xmlns:a16="http://schemas.microsoft.com/office/drawing/2014/main" id="{96F94264-DFEF-48A3-9C90-EDBB81EF2F80}"/>
              </a:ext>
            </a:extLst>
          </p:cNvPr>
          <p:cNvSpPr>
            <a:spLocks noGrp="1"/>
          </p:cNvSpPr>
          <p:nvPr>
            <p:ph type="title"/>
          </p:nvPr>
        </p:nvSpPr>
        <p:spPr>
          <a:xfrm>
            <a:off x="395416" y="335848"/>
            <a:ext cx="9961602" cy="500100"/>
          </a:xfrm>
        </p:spPr>
        <p:txBody>
          <a:bodyPr>
            <a:normAutofit/>
          </a:bodyPr>
          <a:lstStyle>
            <a:lvl1pPr>
              <a:defRPr sz="3200" b="0">
                <a:solidFill>
                  <a:schemeClr val="bg1"/>
                </a:solidFill>
                <a:latin typeface="Montserrat SemiBold" panose="020B0604020202020204" charset="0"/>
              </a:defRPr>
            </a:lvl1pPr>
          </a:lstStyle>
          <a:p>
            <a:r>
              <a:rPr lang="en-US" dirty="0"/>
              <a:t>Click to edit Master title style</a:t>
            </a:r>
            <a:endParaRPr lang="en-ID" dirty="0"/>
          </a:p>
        </p:txBody>
      </p:sp>
    </p:spTree>
    <p:extLst>
      <p:ext uri="{BB962C8B-B14F-4D97-AF65-F5344CB8AC3E}">
        <p14:creationId xmlns:p14="http://schemas.microsoft.com/office/powerpoint/2010/main" val="201043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CD907C-530E-4FE8-A906-E02F983D75AE}"/>
              </a:ext>
            </a:extLst>
          </p:cNvPr>
          <p:cNvSpPr>
            <a:spLocks noGrp="1"/>
          </p:cNvSpPr>
          <p:nvPr>
            <p:ph type="dt" sz="half" idx="10"/>
          </p:nvPr>
        </p:nvSpPr>
        <p:spPr/>
        <p:txBody>
          <a:bodyPr/>
          <a:lstStyle/>
          <a:p>
            <a:r>
              <a:rPr lang="en-US"/>
              <a:t>25/2/2025</a:t>
            </a:r>
            <a:endParaRPr lang="en-ID"/>
          </a:p>
        </p:txBody>
      </p:sp>
      <p:sp>
        <p:nvSpPr>
          <p:cNvPr id="3" name="Footer Placeholder 2">
            <a:extLst>
              <a:ext uri="{FF2B5EF4-FFF2-40B4-BE49-F238E27FC236}">
                <a16:creationId xmlns:a16="http://schemas.microsoft.com/office/drawing/2014/main" id="{0249A2F5-94F6-4722-B783-3383F0144D33}"/>
              </a:ext>
            </a:extLst>
          </p:cNvPr>
          <p:cNvSpPr>
            <a:spLocks noGrp="1"/>
          </p:cNvSpPr>
          <p:nvPr>
            <p:ph type="ftr" sz="quarter" idx="11"/>
          </p:nvPr>
        </p:nvSpPr>
        <p:spPr/>
        <p:txBody>
          <a:bodyPr/>
          <a:lstStyle/>
          <a:p>
            <a:r>
              <a:rPr lang="en-ID"/>
              <a:t>https://threathunting.id</a:t>
            </a:r>
          </a:p>
        </p:txBody>
      </p:sp>
      <p:sp>
        <p:nvSpPr>
          <p:cNvPr id="4" name="Slide Number Placeholder 3">
            <a:extLst>
              <a:ext uri="{FF2B5EF4-FFF2-40B4-BE49-F238E27FC236}">
                <a16:creationId xmlns:a16="http://schemas.microsoft.com/office/drawing/2014/main" id="{25DF3488-4894-4760-BB7A-23D41BB5E2A6}"/>
              </a:ext>
            </a:extLst>
          </p:cNvPr>
          <p:cNvSpPr>
            <a:spLocks noGrp="1"/>
          </p:cNvSpPr>
          <p:nvPr>
            <p:ph type="sldNum" sz="quarter" idx="12"/>
          </p:nvPr>
        </p:nvSpPr>
        <p:spPr/>
        <p:txBody>
          <a:bodyPr/>
          <a:lstStyle/>
          <a:p>
            <a:fld id="{1FEE8131-3D94-491F-B6BA-AAAC37EC5109}" type="slidenum">
              <a:rPr lang="en-ID" smtClean="0"/>
              <a:t>‹#›</a:t>
            </a:fld>
            <a:endParaRPr lang="en-ID"/>
          </a:p>
        </p:txBody>
      </p:sp>
    </p:spTree>
    <p:extLst>
      <p:ext uri="{BB962C8B-B14F-4D97-AF65-F5344CB8AC3E}">
        <p14:creationId xmlns:p14="http://schemas.microsoft.com/office/powerpoint/2010/main" val="1360755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64ECD-6F1D-4E89-A6C3-5322331A63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1E03D02C-CB69-430B-B950-D4FE7D8E1C66}"/>
              </a:ext>
            </a:extLst>
          </p:cNvPr>
          <p:cNvSpPr>
            <a:spLocks noGrp="1"/>
          </p:cNvSpPr>
          <p:nvPr>
            <p:ph type="body" sz="half" idx="2"/>
          </p:nvPr>
        </p:nvSpPr>
        <p:spPr>
          <a:xfrm>
            <a:off x="839788" y="2132654"/>
            <a:ext cx="3932237" cy="37363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8A6CCDC-7BE1-49BE-B2C8-16FE42F29F6C}"/>
              </a:ext>
            </a:extLst>
          </p:cNvPr>
          <p:cNvSpPr>
            <a:spLocks noGrp="1"/>
          </p:cNvSpPr>
          <p:nvPr>
            <p:ph type="dt" sz="half" idx="10"/>
          </p:nvPr>
        </p:nvSpPr>
        <p:spPr/>
        <p:txBody>
          <a:bodyPr/>
          <a:lstStyle/>
          <a:p>
            <a:r>
              <a:rPr lang="en-US"/>
              <a:t>25/2/2025</a:t>
            </a:r>
            <a:endParaRPr lang="en-ID"/>
          </a:p>
        </p:txBody>
      </p:sp>
      <p:sp>
        <p:nvSpPr>
          <p:cNvPr id="6" name="Footer Placeholder 5">
            <a:extLst>
              <a:ext uri="{FF2B5EF4-FFF2-40B4-BE49-F238E27FC236}">
                <a16:creationId xmlns:a16="http://schemas.microsoft.com/office/drawing/2014/main" id="{14FDA062-AE2B-4474-9414-6DEA285FEFB6}"/>
              </a:ext>
            </a:extLst>
          </p:cNvPr>
          <p:cNvSpPr>
            <a:spLocks noGrp="1"/>
          </p:cNvSpPr>
          <p:nvPr>
            <p:ph type="ftr" sz="quarter" idx="11"/>
          </p:nvPr>
        </p:nvSpPr>
        <p:spPr/>
        <p:txBody>
          <a:bodyPr/>
          <a:lstStyle/>
          <a:p>
            <a:r>
              <a:rPr lang="en-ID"/>
              <a:t>https://threathunting.id</a:t>
            </a:r>
          </a:p>
        </p:txBody>
      </p:sp>
      <p:sp>
        <p:nvSpPr>
          <p:cNvPr id="7" name="Slide Number Placeholder 6">
            <a:extLst>
              <a:ext uri="{FF2B5EF4-FFF2-40B4-BE49-F238E27FC236}">
                <a16:creationId xmlns:a16="http://schemas.microsoft.com/office/drawing/2014/main" id="{6C4E68AB-AC41-4277-9ED1-EC5F60DA020F}"/>
              </a:ext>
            </a:extLst>
          </p:cNvPr>
          <p:cNvSpPr>
            <a:spLocks noGrp="1"/>
          </p:cNvSpPr>
          <p:nvPr>
            <p:ph type="sldNum" sz="quarter" idx="12"/>
          </p:nvPr>
        </p:nvSpPr>
        <p:spPr/>
        <p:txBody>
          <a:bodyPr/>
          <a:lstStyle/>
          <a:p>
            <a:fld id="{1FEE8131-3D94-491F-B6BA-AAAC37EC5109}" type="slidenum">
              <a:rPr lang="en-ID" smtClean="0"/>
              <a:t>‹#›</a:t>
            </a:fld>
            <a:endParaRPr lang="en-ID"/>
          </a:p>
        </p:txBody>
      </p:sp>
      <p:sp>
        <p:nvSpPr>
          <p:cNvPr id="8" name="Google Shape;68;p14">
            <a:extLst>
              <a:ext uri="{FF2B5EF4-FFF2-40B4-BE49-F238E27FC236}">
                <a16:creationId xmlns:a16="http://schemas.microsoft.com/office/drawing/2014/main" id="{79601D3F-EB97-4A08-AD5A-FB0CD569A2F2}"/>
              </a:ext>
            </a:extLst>
          </p:cNvPr>
          <p:cNvSpPr/>
          <p:nvPr userDrawn="1"/>
        </p:nvSpPr>
        <p:spPr>
          <a:xfrm>
            <a:off x="183288" y="978953"/>
            <a:ext cx="146225" cy="1078444"/>
          </a:xfrm>
          <a:prstGeom prst="rect">
            <a:avLst/>
          </a:prstGeom>
          <a:solidFill>
            <a:srgbClr val="5ED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p14">
            <a:extLst>
              <a:ext uri="{FF2B5EF4-FFF2-40B4-BE49-F238E27FC236}">
                <a16:creationId xmlns:a16="http://schemas.microsoft.com/office/drawing/2014/main" id="{6A5AEA9F-25D9-4D70-BBEB-84D4E0EBA209}"/>
              </a:ext>
            </a:extLst>
          </p:cNvPr>
          <p:cNvSpPr/>
          <p:nvPr userDrawn="1"/>
        </p:nvSpPr>
        <p:spPr>
          <a:xfrm>
            <a:off x="395416" y="987425"/>
            <a:ext cx="4442512" cy="1078445"/>
          </a:xfrm>
          <a:prstGeom prst="rect">
            <a:avLst/>
          </a:prstGeom>
          <a:gradFill>
            <a:gsLst>
              <a:gs pos="0">
                <a:srgbClr val="3E64FF"/>
              </a:gs>
              <a:gs pos="100000">
                <a:srgbClr val="70A4D5"/>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chemeClr val="lt1"/>
              </a:solidFill>
              <a:latin typeface="Montserrat SemiBold"/>
              <a:ea typeface="Montserrat SemiBold"/>
              <a:cs typeface="Montserrat SemiBold"/>
              <a:sym typeface="Montserrat SemiBold"/>
            </a:endParaRPr>
          </a:p>
        </p:txBody>
      </p:sp>
      <p:sp>
        <p:nvSpPr>
          <p:cNvPr id="2" name="Title 1">
            <a:extLst>
              <a:ext uri="{FF2B5EF4-FFF2-40B4-BE49-F238E27FC236}">
                <a16:creationId xmlns:a16="http://schemas.microsoft.com/office/drawing/2014/main" id="{0D9C49E4-D058-4896-B3B4-A2D857A51D6E}"/>
              </a:ext>
            </a:extLst>
          </p:cNvPr>
          <p:cNvSpPr>
            <a:spLocks noGrp="1"/>
          </p:cNvSpPr>
          <p:nvPr>
            <p:ph type="title"/>
          </p:nvPr>
        </p:nvSpPr>
        <p:spPr>
          <a:xfrm>
            <a:off x="839788" y="1062680"/>
            <a:ext cx="3932237" cy="994719"/>
          </a:xfrm>
        </p:spPr>
        <p:txBody>
          <a:bodyPr anchor="b">
            <a:normAutofit/>
          </a:bodyPr>
          <a:lstStyle>
            <a:lvl1pPr>
              <a:defRPr sz="3200" b="1">
                <a:solidFill>
                  <a:schemeClr val="bg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249832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8F1424F-493A-4ED7-842D-CACF9FAAF7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6C581FC1-F3DF-4501-B27C-E2FFC95F9F20}"/>
              </a:ext>
            </a:extLst>
          </p:cNvPr>
          <p:cNvSpPr>
            <a:spLocks noGrp="1"/>
          </p:cNvSpPr>
          <p:nvPr>
            <p:ph type="body" sz="half" idx="2"/>
          </p:nvPr>
        </p:nvSpPr>
        <p:spPr>
          <a:xfrm>
            <a:off x="839788" y="2124416"/>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5B0409-A368-46B3-9CDB-63F61BE82D7C}"/>
              </a:ext>
            </a:extLst>
          </p:cNvPr>
          <p:cNvSpPr>
            <a:spLocks noGrp="1"/>
          </p:cNvSpPr>
          <p:nvPr>
            <p:ph type="dt" sz="half" idx="10"/>
          </p:nvPr>
        </p:nvSpPr>
        <p:spPr/>
        <p:txBody>
          <a:bodyPr/>
          <a:lstStyle/>
          <a:p>
            <a:r>
              <a:rPr lang="en-US"/>
              <a:t>25/2/2025</a:t>
            </a:r>
            <a:endParaRPr lang="en-ID"/>
          </a:p>
        </p:txBody>
      </p:sp>
      <p:sp>
        <p:nvSpPr>
          <p:cNvPr id="6" name="Footer Placeholder 5">
            <a:extLst>
              <a:ext uri="{FF2B5EF4-FFF2-40B4-BE49-F238E27FC236}">
                <a16:creationId xmlns:a16="http://schemas.microsoft.com/office/drawing/2014/main" id="{7D5DD532-D19B-4828-9ED4-438B3B49EB31}"/>
              </a:ext>
            </a:extLst>
          </p:cNvPr>
          <p:cNvSpPr>
            <a:spLocks noGrp="1"/>
          </p:cNvSpPr>
          <p:nvPr>
            <p:ph type="ftr" sz="quarter" idx="11"/>
          </p:nvPr>
        </p:nvSpPr>
        <p:spPr/>
        <p:txBody>
          <a:bodyPr/>
          <a:lstStyle/>
          <a:p>
            <a:r>
              <a:rPr lang="en-ID"/>
              <a:t>https://threathunting.id</a:t>
            </a:r>
          </a:p>
        </p:txBody>
      </p:sp>
      <p:sp>
        <p:nvSpPr>
          <p:cNvPr id="7" name="Slide Number Placeholder 6">
            <a:extLst>
              <a:ext uri="{FF2B5EF4-FFF2-40B4-BE49-F238E27FC236}">
                <a16:creationId xmlns:a16="http://schemas.microsoft.com/office/drawing/2014/main" id="{EA00CA9C-932F-4A3F-A6BE-E34CCE57BB09}"/>
              </a:ext>
            </a:extLst>
          </p:cNvPr>
          <p:cNvSpPr>
            <a:spLocks noGrp="1"/>
          </p:cNvSpPr>
          <p:nvPr>
            <p:ph type="sldNum" sz="quarter" idx="12"/>
          </p:nvPr>
        </p:nvSpPr>
        <p:spPr/>
        <p:txBody>
          <a:bodyPr/>
          <a:lstStyle/>
          <a:p>
            <a:fld id="{1FEE8131-3D94-491F-B6BA-AAAC37EC5109}" type="slidenum">
              <a:rPr lang="en-ID" smtClean="0"/>
              <a:t>‹#›</a:t>
            </a:fld>
            <a:endParaRPr lang="en-ID"/>
          </a:p>
        </p:txBody>
      </p:sp>
      <p:sp>
        <p:nvSpPr>
          <p:cNvPr id="8" name="Google Shape;68;p14">
            <a:extLst>
              <a:ext uri="{FF2B5EF4-FFF2-40B4-BE49-F238E27FC236}">
                <a16:creationId xmlns:a16="http://schemas.microsoft.com/office/drawing/2014/main" id="{BDBAC521-4F1F-4EEF-9E9E-27DF242A7213}"/>
              </a:ext>
            </a:extLst>
          </p:cNvPr>
          <p:cNvSpPr/>
          <p:nvPr userDrawn="1"/>
        </p:nvSpPr>
        <p:spPr>
          <a:xfrm>
            <a:off x="183288" y="978953"/>
            <a:ext cx="146225" cy="1078444"/>
          </a:xfrm>
          <a:prstGeom prst="rect">
            <a:avLst/>
          </a:prstGeom>
          <a:solidFill>
            <a:srgbClr val="5ED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2;p14">
            <a:extLst>
              <a:ext uri="{FF2B5EF4-FFF2-40B4-BE49-F238E27FC236}">
                <a16:creationId xmlns:a16="http://schemas.microsoft.com/office/drawing/2014/main" id="{6DF29037-F05C-4F7D-95CB-5F97D1157F18}"/>
              </a:ext>
            </a:extLst>
          </p:cNvPr>
          <p:cNvSpPr/>
          <p:nvPr userDrawn="1"/>
        </p:nvSpPr>
        <p:spPr>
          <a:xfrm>
            <a:off x="395416" y="987425"/>
            <a:ext cx="4442512" cy="1078445"/>
          </a:xfrm>
          <a:prstGeom prst="rect">
            <a:avLst/>
          </a:prstGeom>
          <a:gradFill>
            <a:gsLst>
              <a:gs pos="0">
                <a:srgbClr val="3E64FF"/>
              </a:gs>
              <a:gs pos="100000">
                <a:srgbClr val="70A4D5"/>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solidFill>
                <a:schemeClr val="lt1"/>
              </a:solidFill>
              <a:latin typeface="Montserrat SemiBold"/>
              <a:ea typeface="Montserrat SemiBold"/>
              <a:cs typeface="Montserrat SemiBold"/>
              <a:sym typeface="Montserrat SemiBold"/>
            </a:endParaRPr>
          </a:p>
        </p:txBody>
      </p:sp>
      <p:sp>
        <p:nvSpPr>
          <p:cNvPr id="2" name="Title 1">
            <a:extLst>
              <a:ext uri="{FF2B5EF4-FFF2-40B4-BE49-F238E27FC236}">
                <a16:creationId xmlns:a16="http://schemas.microsoft.com/office/drawing/2014/main" id="{BD60199B-E027-4896-985B-AEBD0AFEF3D6}"/>
              </a:ext>
            </a:extLst>
          </p:cNvPr>
          <p:cNvSpPr>
            <a:spLocks noGrp="1"/>
          </p:cNvSpPr>
          <p:nvPr>
            <p:ph type="title"/>
          </p:nvPr>
        </p:nvSpPr>
        <p:spPr>
          <a:xfrm>
            <a:off x="839788" y="1054442"/>
            <a:ext cx="3932237" cy="1002957"/>
          </a:xfrm>
        </p:spPr>
        <p:txBody>
          <a:bodyPr anchor="b"/>
          <a:lstStyle>
            <a:lvl1pPr>
              <a:defRPr sz="3200" b="1">
                <a:solidFill>
                  <a:schemeClr val="bg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3073247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EC04B0-6835-426D-81A3-B6551A8D4031}"/>
              </a:ext>
            </a:extLst>
          </p:cNvPr>
          <p:cNvSpPr>
            <a:spLocks noGrp="1"/>
          </p:cNvSpPr>
          <p:nvPr>
            <p:ph type="title"/>
          </p:nvPr>
        </p:nvSpPr>
        <p:spPr>
          <a:xfrm>
            <a:off x="426308" y="360561"/>
            <a:ext cx="10515600" cy="640951"/>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A197C46E-5A45-4C58-9863-DBBEB2F7766F}"/>
              </a:ext>
            </a:extLst>
          </p:cNvPr>
          <p:cNvSpPr>
            <a:spLocks noGrp="1"/>
          </p:cNvSpPr>
          <p:nvPr>
            <p:ph type="body" idx="1"/>
          </p:nvPr>
        </p:nvSpPr>
        <p:spPr>
          <a:xfrm>
            <a:off x="426308" y="1347829"/>
            <a:ext cx="11370276" cy="48140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pic>
        <p:nvPicPr>
          <p:cNvPr id="7" name="Google Shape;20;p4">
            <a:extLst>
              <a:ext uri="{FF2B5EF4-FFF2-40B4-BE49-F238E27FC236}">
                <a16:creationId xmlns:a16="http://schemas.microsoft.com/office/drawing/2014/main" id="{FE888A54-0211-477D-946D-79A65EFC7ADE}"/>
              </a:ext>
            </a:extLst>
          </p:cNvPr>
          <p:cNvPicPr preferRelativeResize="0"/>
          <p:nvPr userDrawn="1"/>
        </p:nvPicPr>
        <p:blipFill>
          <a:blip r:embed="rId15"/>
          <a:srcRect/>
          <a:stretch/>
        </p:blipFill>
        <p:spPr>
          <a:xfrm>
            <a:off x="11149227" y="136525"/>
            <a:ext cx="935680" cy="869551"/>
          </a:xfrm>
          <a:prstGeom prst="rect">
            <a:avLst/>
          </a:prstGeom>
          <a:noFill/>
          <a:ln>
            <a:noFill/>
          </a:ln>
        </p:spPr>
      </p:pic>
      <p:sp>
        <p:nvSpPr>
          <p:cNvPr id="8" name="Google Shape;66;p14">
            <a:extLst>
              <a:ext uri="{FF2B5EF4-FFF2-40B4-BE49-F238E27FC236}">
                <a16:creationId xmlns:a16="http://schemas.microsoft.com/office/drawing/2014/main" id="{4DA42C6C-7924-400F-B8EE-58DB232436FD}"/>
              </a:ext>
            </a:extLst>
          </p:cNvPr>
          <p:cNvSpPr/>
          <p:nvPr userDrawn="1"/>
        </p:nvSpPr>
        <p:spPr>
          <a:xfrm>
            <a:off x="2611395" y="6399169"/>
            <a:ext cx="9473512" cy="279485"/>
          </a:xfrm>
          <a:prstGeom prst="rect">
            <a:avLst/>
          </a:prstGeom>
          <a:gradFill>
            <a:gsLst>
              <a:gs pos="0">
                <a:srgbClr val="3E64FF"/>
              </a:gs>
              <a:gs pos="100000">
                <a:srgbClr val="70A4D5"/>
              </a:gs>
            </a:gsLst>
            <a:lin ang="2700006"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p14">
            <a:extLst>
              <a:ext uri="{FF2B5EF4-FFF2-40B4-BE49-F238E27FC236}">
                <a16:creationId xmlns:a16="http://schemas.microsoft.com/office/drawing/2014/main" id="{A34A4CDD-2EC8-4BD2-9625-725A976CBA40}"/>
              </a:ext>
            </a:extLst>
          </p:cNvPr>
          <p:cNvSpPr/>
          <p:nvPr userDrawn="1"/>
        </p:nvSpPr>
        <p:spPr>
          <a:xfrm>
            <a:off x="53972" y="6399169"/>
            <a:ext cx="2495783" cy="279485"/>
          </a:xfrm>
          <a:prstGeom prst="rect">
            <a:avLst/>
          </a:prstGeom>
          <a:solidFill>
            <a:srgbClr val="5ED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p14">
            <a:extLst>
              <a:ext uri="{FF2B5EF4-FFF2-40B4-BE49-F238E27FC236}">
                <a16:creationId xmlns:a16="http://schemas.microsoft.com/office/drawing/2014/main" id="{5ADB8B1F-3C8A-4E46-BDFB-647A1C0AC196}"/>
              </a:ext>
            </a:extLst>
          </p:cNvPr>
          <p:cNvSpPr txBox="1"/>
          <p:nvPr userDrawn="1"/>
        </p:nvSpPr>
        <p:spPr>
          <a:xfrm>
            <a:off x="9487412" y="6447676"/>
            <a:ext cx="1581328" cy="19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000" dirty="0">
                <a:solidFill>
                  <a:schemeClr val="lt1"/>
                </a:solidFill>
                <a:latin typeface="Montserrat"/>
                <a:ea typeface="Montserrat"/>
                <a:cs typeface="Montserrat"/>
                <a:sym typeface="Montserrat"/>
              </a:rPr>
              <a:t>Jakarta, Indonesia</a:t>
            </a:r>
            <a:endParaRPr sz="1000" dirty="0">
              <a:solidFill>
                <a:schemeClr val="lt1"/>
              </a:solidFill>
              <a:latin typeface="Montserrat"/>
              <a:ea typeface="Montserrat"/>
              <a:cs typeface="Montserrat"/>
              <a:sym typeface="Montserrat"/>
            </a:endParaRPr>
          </a:p>
        </p:txBody>
      </p:sp>
      <p:sp>
        <p:nvSpPr>
          <p:cNvPr id="6" name="Slide Number Placeholder 5">
            <a:extLst>
              <a:ext uri="{FF2B5EF4-FFF2-40B4-BE49-F238E27FC236}">
                <a16:creationId xmlns:a16="http://schemas.microsoft.com/office/drawing/2014/main" id="{1EB23B05-D5A6-4E4E-B588-078DC0032CB3}"/>
              </a:ext>
            </a:extLst>
          </p:cNvPr>
          <p:cNvSpPr>
            <a:spLocks noGrp="1"/>
          </p:cNvSpPr>
          <p:nvPr>
            <p:ph type="sldNum" sz="quarter" idx="4"/>
          </p:nvPr>
        </p:nvSpPr>
        <p:spPr>
          <a:xfrm>
            <a:off x="11371649" y="6429526"/>
            <a:ext cx="647357" cy="213750"/>
          </a:xfrm>
          <a:prstGeom prst="rect">
            <a:avLst/>
          </a:prstGeom>
        </p:spPr>
        <p:txBody>
          <a:bodyPr vert="horz" lIns="91440" tIns="45720" rIns="91440" bIns="45720" rtlCol="0" anchor="ctr"/>
          <a:lstStyle>
            <a:lvl1pPr algn="r">
              <a:defRPr sz="1000">
                <a:solidFill>
                  <a:schemeClr val="bg1"/>
                </a:solidFill>
              </a:defRPr>
            </a:lvl1pPr>
          </a:lstStyle>
          <a:p>
            <a:fld id="{1FEE8131-3D94-491F-B6BA-AAAC37EC5109}" type="slidenum">
              <a:rPr lang="en-ID" smtClean="0"/>
              <a:pPr/>
              <a:t>‹#›</a:t>
            </a:fld>
            <a:endParaRPr lang="en-ID" dirty="0"/>
          </a:p>
        </p:txBody>
      </p:sp>
      <p:sp>
        <p:nvSpPr>
          <p:cNvPr id="5" name="Footer Placeholder 4">
            <a:extLst>
              <a:ext uri="{FF2B5EF4-FFF2-40B4-BE49-F238E27FC236}">
                <a16:creationId xmlns:a16="http://schemas.microsoft.com/office/drawing/2014/main" id="{6D8AE791-830C-4549-8660-AA3F15BE6891}"/>
              </a:ext>
            </a:extLst>
          </p:cNvPr>
          <p:cNvSpPr>
            <a:spLocks noGrp="1"/>
          </p:cNvSpPr>
          <p:nvPr>
            <p:ph type="ftr" sz="quarter" idx="3"/>
          </p:nvPr>
        </p:nvSpPr>
        <p:spPr>
          <a:xfrm>
            <a:off x="4054046" y="6439395"/>
            <a:ext cx="4114800" cy="221109"/>
          </a:xfrm>
          <a:prstGeom prst="rect">
            <a:avLst/>
          </a:prstGeom>
        </p:spPr>
        <p:txBody>
          <a:bodyPr vert="horz" lIns="91440" tIns="45720" rIns="91440" bIns="45720" rtlCol="0" anchor="ctr"/>
          <a:lstStyle>
            <a:lvl1pPr algn="ctr">
              <a:defRPr sz="1000">
                <a:solidFill>
                  <a:schemeClr val="bg1"/>
                </a:solidFill>
              </a:defRPr>
            </a:lvl1pPr>
          </a:lstStyle>
          <a:p>
            <a:r>
              <a:rPr lang="en-ID"/>
              <a:t>https://threathunting.id</a:t>
            </a:r>
            <a:endParaRPr lang="en-ID" dirty="0"/>
          </a:p>
        </p:txBody>
      </p:sp>
      <p:sp>
        <p:nvSpPr>
          <p:cNvPr id="4" name="Date Placeholder 3">
            <a:extLst>
              <a:ext uri="{FF2B5EF4-FFF2-40B4-BE49-F238E27FC236}">
                <a16:creationId xmlns:a16="http://schemas.microsoft.com/office/drawing/2014/main" id="{7A99D947-70BA-40ED-9B0A-3F98FFB7CF8B}"/>
              </a:ext>
            </a:extLst>
          </p:cNvPr>
          <p:cNvSpPr>
            <a:spLocks noGrp="1"/>
          </p:cNvSpPr>
          <p:nvPr>
            <p:ph type="dt" sz="half" idx="2"/>
          </p:nvPr>
        </p:nvSpPr>
        <p:spPr>
          <a:xfrm>
            <a:off x="395416" y="6432036"/>
            <a:ext cx="1122406" cy="213750"/>
          </a:xfrm>
          <a:prstGeom prst="rect">
            <a:avLst/>
          </a:prstGeom>
        </p:spPr>
        <p:txBody>
          <a:bodyPr vert="horz" lIns="91440" tIns="45720" rIns="91440" bIns="45720" rtlCol="0" anchor="ctr"/>
          <a:lstStyle>
            <a:lvl1pPr algn="l">
              <a:defRPr sz="1000">
                <a:solidFill>
                  <a:schemeClr val="bg1"/>
                </a:solidFill>
              </a:defRPr>
            </a:lvl1pPr>
          </a:lstStyle>
          <a:p>
            <a:r>
              <a:rPr lang="en-US"/>
              <a:t>25/2/2025</a:t>
            </a:r>
            <a:endParaRPr lang="en-ID" dirty="0"/>
          </a:p>
        </p:txBody>
      </p:sp>
    </p:spTree>
    <p:extLst>
      <p:ext uri="{BB962C8B-B14F-4D97-AF65-F5344CB8AC3E}">
        <p14:creationId xmlns:p14="http://schemas.microsoft.com/office/powerpoint/2010/main" val="3177678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hreathunting.id/"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ibm.com/think/topics/data-engineer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stratascratch.com/blog/what-does-a-data-engineer-do-and-what-they-dont-do/"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lueteam.id/"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monad.com/blog/data-engineering-for-cybersecurity-part-4#key-data-transformations" TargetMode="External"/><Relationship Id="rId2" Type="http://schemas.openxmlformats.org/officeDocument/2006/relationships/hyperlink" Target="https://softwareanalyst.substack.com/p/no-vendor-consolidation-in-the-soc" TargetMode="External"/><Relationship Id="rId1" Type="http://schemas.openxmlformats.org/officeDocument/2006/relationships/slideLayout" Target="../slideLayouts/slideLayout2.xml"/><Relationship Id="rId6" Type="http://schemas.openxmlformats.org/officeDocument/2006/relationships/hyperlink" Target="https://www.detectionatscale.com/p/the-transition-from-monolithic-siems" TargetMode="External"/><Relationship Id="rId5" Type="http://schemas.openxmlformats.org/officeDocument/2006/relationships/hyperlink" Target="https://ventureinsecurity.net/p/security-is-about-data-how-different" TargetMode="External"/><Relationship Id="rId4" Type="http://schemas.openxmlformats.org/officeDocument/2006/relationships/hyperlink" Target="https://www.thdpth.com/p/secdataops-bridging-the-gap-betwee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oftwareanalyst.substack.com/p/the-future-of-soc-automation-platform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7" name="Google Shape;57;p13"/>
          <p:cNvSpPr txBox="1"/>
          <p:nvPr/>
        </p:nvSpPr>
        <p:spPr>
          <a:xfrm>
            <a:off x="171059" y="1722169"/>
            <a:ext cx="10894106" cy="1969904"/>
          </a:xfrm>
          <a:prstGeom prst="rect">
            <a:avLst/>
          </a:prstGeom>
          <a:noFill/>
          <a:ln>
            <a:noFill/>
          </a:ln>
        </p:spPr>
        <p:txBody>
          <a:bodyPr spcFirstLastPara="1" wrap="square" lIns="121900" tIns="121900" rIns="121900" bIns="121900" anchor="t" anchorCtr="0">
            <a:noAutofit/>
          </a:bodyPr>
          <a:lstStyle/>
          <a:p>
            <a:r>
              <a:rPr lang="en-GB" sz="4000" b="1" dirty="0"/>
              <a:t>Data Engineering, Detection Engineering, and </a:t>
            </a:r>
            <a:r>
              <a:rPr lang="en-GB" sz="4000" b="1" dirty="0" err="1"/>
              <a:t>SecDataOps</a:t>
            </a:r>
            <a:r>
              <a:rPr lang="en-GB" sz="4000" b="1" dirty="0"/>
              <a:t> : Where the Magic (and Chaos?) Happens!</a:t>
            </a:r>
          </a:p>
        </p:txBody>
      </p:sp>
      <p:sp>
        <p:nvSpPr>
          <p:cNvPr id="58" name="Google Shape;58;p13"/>
          <p:cNvSpPr txBox="1"/>
          <p:nvPr/>
        </p:nvSpPr>
        <p:spPr>
          <a:xfrm>
            <a:off x="171059" y="2930131"/>
            <a:ext cx="9438767" cy="850000"/>
          </a:xfrm>
          <a:prstGeom prst="rect">
            <a:avLst/>
          </a:prstGeom>
          <a:noFill/>
          <a:ln>
            <a:noFill/>
          </a:ln>
        </p:spPr>
        <p:txBody>
          <a:bodyPr spcFirstLastPara="1" wrap="square" lIns="121900" tIns="121900" rIns="121900" bIns="121900" anchor="t" anchorCtr="0">
            <a:noAutofit/>
          </a:bodyPr>
          <a:lstStyle/>
          <a:p>
            <a:endParaRPr lang="en-ID" sz="2400" b="1" dirty="0">
              <a:latin typeface="+mj-lt"/>
              <a:ea typeface="Montserrat"/>
              <a:cs typeface="Montserrat"/>
              <a:sym typeface="Montserrat"/>
            </a:endParaRPr>
          </a:p>
          <a:p>
            <a:endParaRPr lang="en-ID" sz="2400" b="1" dirty="0">
              <a:latin typeface="+mj-lt"/>
              <a:ea typeface="Montserrat"/>
              <a:cs typeface="Montserrat"/>
              <a:sym typeface="Montserrat"/>
            </a:endParaRPr>
          </a:p>
          <a:p>
            <a:endParaRPr lang="en-ID" sz="2400" b="1" dirty="0">
              <a:latin typeface="+mj-lt"/>
              <a:ea typeface="Montserrat"/>
              <a:cs typeface="Montserrat"/>
              <a:sym typeface="Montserrat"/>
            </a:endParaRPr>
          </a:p>
          <a:p>
            <a:endParaRPr lang="en-ID" sz="2400" b="1" dirty="0">
              <a:latin typeface="+mj-lt"/>
              <a:ea typeface="Montserrat"/>
              <a:cs typeface="Montserrat"/>
              <a:sym typeface="Montserrat"/>
            </a:endParaRPr>
          </a:p>
          <a:p>
            <a:r>
              <a:rPr lang="en-ID" sz="2400" b="1" dirty="0">
                <a:latin typeface="+mj-lt"/>
                <a:ea typeface="Montserrat"/>
                <a:cs typeface="Montserrat"/>
                <a:sym typeface="Montserrat"/>
              </a:rPr>
              <a:t>25</a:t>
            </a:r>
            <a:r>
              <a:rPr lang="en-ID" sz="2400" b="1" baseline="30000" dirty="0">
                <a:latin typeface="+mj-lt"/>
                <a:ea typeface="Montserrat"/>
                <a:cs typeface="Montserrat"/>
                <a:sym typeface="Montserrat"/>
              </a:rPr>
              <a:t>th</a:t>
            </a:r>
            <a:r>
              <a:rPr lang="en-ID" sz="2400" b="1" dirty="0">
                <a:latin typeface="+mj-lt"/>
                <a:ea typeface="Montserrat"/>
                <a:cs typeface="Montserrat"/>
                <a:sym typeface="Montserrat"/>
              </a:rPr>
              <a:t> February 2025</a:t>
            </a:r>
          </a:p>
          <a:p>
            <a:endParaRPr lang="en-ID" sz="2400" b="1" dirty="0">
              <a:latin typeface="+mj-lt"/>
              <a:ea typeface="Montserrat"/>
              <a:cs typeface="Montserrat"/>
              <a:sym typeface="Montserrat"/>
            </a:endParaRPr>
          </a:p>
          <a:p>
            <a:r>
              <a:rPr lang="en-ID" sz="2400" b="1" dirty="0">
                <a:latin typeface="+mj-lt"/>
                <a:ea typeface="Montserrat"/>
                <a:cs typeface="Montserrat"/>
                <a:sym typeface="Montserrat"/>
              </a:rPr>
              <a:t>Digit Oktavianto</a:t>
            </a:r>
          </a:p>
          <a:p>
            <a:r>
              <a:rPr lang="en-ID" sz="2400" b="1" dirty="0">
                <a:latin typeface="+mj-lt"/>
                <a:ea typeface="Montserrat"/>
                <a:cs typeface="Montserrat"/>
                <a:sym typeface="Montserrat"/>
                <a:hlinkClick r:id="rId3"/>
              </a:rPr>
              <a:t>https://threathunting.id</a:t>
            </a:r>
            <a:r>
              <a:rPr lang="en-ID" sz="2400" b="1" dirty="0">
                <a:latin typeface="+mj-lt"/>
                <a:ea typeface="Montserrat"/>
                <a:cs typeface="Montserrat"/>
                <a:sym typeface="Montserrat"/>
              </a:rPr>
              <a:t> </a:t>
            </a:r>
            <a:endParaRPr sz="2400" b="1" dirty="0">
              <a:latin typeface="+mj-lt"/>
              <a:ea typeface="Montserrat"/>
              <a:cs typeface="Montserrat"/>
              <a:sym typeface="Montserrat"/>
            </a:endParaRPr>
          </a:p>
        </p:txBody>
      </p:sp>
      <p:sp>
        <p:nvSpPr>
          <p:cNvPr id="3" name="Footer Placeholder 2">
            <a:extLst>
              <a:ext uri="{FF2B5EF4-FFF2-40B4-BE49-F238E27FC236}">
                <a16:creationId xmlns:a16="http://schemas.microsoft.com/office/drawing/2014/main" id="{FB449B3A-C94F-4BDE-961E-2F0D75827A6B}"/>
              </a:ext>
            </a:extLst>
          </p:cNvPr>
          <p:cNvSpPr>
            <a:spLocks noGrp="1"/>
          </p:cNvSpPr>
          <p:nvPr>
            <p:ph type="ftr" sz="quarter" idx="13"/>
          </p:nvPr>
        </p:nvSpPr>
        <p:spPr>
          <a:xfrm>
            <a:off x="4038600" y="6425743"/>
            <a:ext cx="4114800" cy="260800"/>
          </a:xfrm>
        </p:spPr>
        <p:txBody>
          <a:bodyPr/>
          <a:lstStyle/>
          <a:p>
            <a:r>
              <a:rPr lang="en-ID"/>
              <a:t>https://threathunting.id</a:t>
            </a:r>
            <a:endParaRPr lang="en-ID" dirty="0"/>
          </a:p>
        </p:txBody>
      </p:sp>
      <p:sp>
        <p:nvSpPr>
          <p:cNvPr id="5" name="Date Placeholder 4">
            <a:extLst>
              <a:ext uri="{FF2B5EF4-FFF2-40B4-BE49-F238E27FC236}">
                <a16:creationId xmlns:a16="http://schemas.microsoft.com/office/drawing/2014/main" id="{87C35036-3D31-4A65-AA3D-FCD142776E01}"/>
              </a:ext>
            </a:extLst>
          </p:cNvPr>
          <p:cNvSpPr>
            <a:spLocks noGrp="1"/>
          </p:cNvSpPr>
          <p:nvPr>
            <p:ph type="dt" sz="half" idx="12"/>
          </p:nvPr>
        </p:nvSpPr>
        <p:spPr/>
        <p:txBody>
          <a:bodyPr/>
          <a:lstStyle/>
          <a:p>
            <a:r>
              <a:rPr lang="en-US"/>
              <a:t>25/2/2025</a:t>
            </a:r>
            <a:endParaRPr lang="en-ID" dirty="0"/>
          </a:p>
        </p:txBody>
      </p:sp>
      <p:sp>
        <p:nvSpPr>
          <p:cNvPr id="6" name="AutoShape 4">
            <a:extLst>
              <a:ext uri="{FF2B5EF4-FFF2-40B4-BE49-F238E27FC236}">
                <a16:creationId xmlns:a16="http://schemas.microsoft.com/office/drawing/2014/main" id="{C86C6385-CFF3-4DE0-B8A6-250DD1A82F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4" name="Slide Number Placeholder 3">
            <a:extLst>
              <a:ext uri="{FF2B5EF4-FFF2-40B4-BE49-F238E27FC236}">
                <a16:creationId xmlns:a16="http://schemas.microsoft.com/office/drawing/2014/main" id="{739BFD65-1FE9-A6C7-AEE9-FA02D4B021A8}"/>
              </a:ext>
            </a:extLst>
          </p:cNvPr>
          <p:cNvSpPr>
            <a:spLocks noGrp="1"/>
          </p:cNvSpPr>
          <p:nvPr>
            <p:ph type="sldNum" sz="quarter" idx="14"/>
          </p:nvPr>
        </p:nvSpPr>
        <p:spPr/>
        <p:txBody>
          <a:bodyPr/>
          <a:lstStyle/>
          <a:p>
            <a:fld id="{1FEE8131-3D94-491F-B6BA-AAAC37EC5109}" type="slidenum">
              <a:rPr lang="en-ID" smtClean="0"/>
              <a:pPr/>
              <a:t>1</a:t>
            </a:fld>
            <a:endParaRPr lang="en-ID" dirty="0"/>
          </a:p>
        </p:txBody>
      </p:sp>
      <p:pic>
        <p:nvPicPr>
          <p:cNvPr id="7" name="Picture 6">
            <a:extLst>
              <a:ext uri="{FF2B5EF4-FFF2-40B4-BE49-F238E27FC236}">
                <a16:creationId xmlns:a16="http://schemas.microsoft.com/office/drawing/2014/main" id="{CE2B7CC7-3742-30A5-1235-93C28BAF7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96" y="98981"/>
            <a:ext cx="1286759" cy="1286759"/>
          </a:xfrm>
          <a:prstGeom prst="rect">
            <a:avLst/>
          </a:prstGeom>
        </p:spPr>
      </p:pic>
      <p:pic>
        <p:nvPicPr>
          <p:cNvPr id="9" name="Picture 8">
            <a:extLst>
              <a:ext uri="{FF2B5EF4-FFF2-40B4-BE49-F238E27FC236}">
                <a16:creationId xmlns:a16="http://schemas.microsoft.com/office/drawing/2014/main" id="{DA7CF4E7-9B3D-C334-F4EC-02ED475DF1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4955" y="317572"/>
            <a:ext cx="3441569" cy="9318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29D998F-3DFE-F6E4-2E91-9D5E968C18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747" y="1207987"/>
            <a:ext cx="11369675" cy="4857952"/>
          </a:xfrm>
        </p:spPr>
      </p:pic>
      <p:sp>
        <p:nvSpPr>
          <p:cNvPr id="5" name="Title 4">
            <a:extLst>
              <a:ext uri="{FF2B5EF4-FFF2-40B4-BE49-F238E27FC236}">
                <a16:creationId xmlns:a16="http://schemas.microsoft.com/office/drawing/2014/main" id="{6654640D-5D36-17C1-A37A-5BE0375E8FE7}"/>
              </a:ext>
            </a:extLst>
          </p:cNvPr>
          <p:cNvSpPr>
            <a:spLocks noGrp="1"/>
          </p:cNvSpPr>
          <p:nvPr>
            <p:ph type="title"/>
          </p:nvPr>
        </p:nvSpPr>
        <p:spPr/>
        <p:txBody>
          <a:bodyPr>
            <a:normAutofit fontScale="90000"/>
          </a:bodyPr>
          <a:lstStyle/>
          <a:p>
            <a:r>
              <a:rPr lang="en-GB" dirty="0"/>
              <a:t>The Funnel of Fidelity</a:t>
            </a:r>
            <a:endParaRPr lang="en-US" dirty="0"/>
          </a:p>
        </p:txBody>
      </p:sp>
      <p:sp>
        <p:nvSpPr>
          <p:cNvPr id="9" name="TextBox 8">
            <a:extLst>
              <a:ext uri="{FF2B5EF4-FFF2-40B4-BE49-F238E27FC236}">
                <a16:creationId xmlns:a16="http://schemas.microsoft.com/office/drawing/2014/main" id="{E54E8283-F4C9-3E6E-0712-1D3AC236B91E}"/>
              </a:ext>
            </a:extLst>
          </p:cNvPr>
          <p:cNvSpPr txBox="1"/>
          <p:nvPr/>
        </p:nvSpPr>
        <p:spPr>
          <a:xfrm>
            <a:off x="3220974" y="6065939"/>
            <a:ext cx="6094476" cy="276999"/>
          </a:xfrm>
          <a:prstGeom prst="rect">
            <a:avLst/>
          </a:prstGeom>
          <a:noFill/>
        </p:spPr>
        <p:txBody>
          <a:bodyPr wrap="square">
            <a:spAutoFit/>
          </a:bodyPr>
          <a:lstStyle/>
          <a:p>
            <a:r>
              <a:rPr lang="en-US" sz="1200" dirty="0"/>
              <a:t>https://posts.specterops.io/introducing-the-funnel-of-fidelity-b1bb59b04036</a:t>
            </a:r>
          </a:p>
        </p:txBody>
      </p:sp>
      <p:sp>
        <p:nvSpPr>
          <p:cNvPr id="8" name="Footer Placeholder 7">
            <a:extLst>
              <a:ext uri="{FF2B5EF4-FFF2-40B4-BE49-F238E27FC236}">
                <a16:creationId xmlns:a16="http://schemas.microsoft.com/office/drawing/2014/main" id="{E171FA9E-BCB5-12E8-074B-6D005DDEC762}"/>
              </a:ext>
            </a:extLst>
          </p:cNvPr>
          <p:cNvSpPr>
            <a:spLocks noGrp="1"/>
          </p:cNvSpPr>
          <p:nvPr>
            <p:ph type="ftr" sz="quarter" idx="11"/>
          </p:nvPr>
        </p:nvSpPr>
        <p:spPr/>
        <p:txBody>
          <a:bodyPr/>
          <a:lstStyle/>
          <a:p>
            <a:r>
              <a:rPr lang="en-ID"/>
              <a:t>https://threathunting.id</a:t>
            </a:r>
          </a:p>
        </p:txBody>
      </p:sp>
      <p:sp>
        <p:nvSpPr>
          <p:cNvPr id="10" name="Date Placeholder 9">
            <a:extLst>
              <a:ext uri="{FF2B5EF4-FFF2-40B4-BE49-F238E27FC236}">
                <a16:creationId xmlns:a16="http://schemas.microsoft.com/office/drawing/2014/main" id="{816EC889-3CAD-9FFC-54AD-2061EE9CBE37}"/>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66A87607-9094-7A68-DF91-9762EE55B1FA}"/>
              </a:ext>
            </a:extLst>
          </p:cNvPr>
          <p:cNvSpPr>
            <a:spLocks noGrp="1"/>
          </p:cNvSpPr>
          <p:nvPr>
            <p:ph type="sldNum" sz="quarter" idx="12"/>
          </p:nvPr>
        </p:nvSpPr>
        <p:spPr/>
        <p:txBody>
          <a:bodyPr/>
          <a:lstStyle/>
          <a:p>
            <a:fld id="{1FEE8131-3D94-491F-B6BA-AAAC37EC5109}" type="slidenum">
              <a:rPr lang="en-ID" smtClean="0"/>
              <a:t>10</a:t>
            </a:fld>
            <a:endParaRPr lang="en-ID"/>
          </a:p>
        </p:txBody>
      </p:sp>
    </p:spTree>
    <p:extLst>
      <p:ext uri="{BB962C8B-B14F-4D97-AF65-F5344CB8AC3E}">
        <p14:creationId xmlns:p14="http://schemas.microsoft.com/office/powerpoint/2010/main" val="4104744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86B41C4-7A4B-B15E-0EB7-F37F0E206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0062" y="892943"/>
            <a:ext cx="9742768" cy="5242745"/>
          </a:xfrm>
        </p:spPr>
      </p:pic>
      <p:sp>
        <p:nvSpPr>
          <p:cNvPr id="5" name="Title 4">
            <a:extLst>
              <a:ext uri="{FF2B5EF4-FFF2-40B4-BE49-F238E27FC236}">
                <a16:creationId xmlns:a16="http://schemas.microsoft.com/office/drawing/2014/main" id="{9CFE3244-5AB5-A96F-5DD1-6532163E117C}"/>
              </a:ext>
            </a:extLst>
          </p:cNvPr>
          <p:cNvSpPr>
            <a:spLocks noGrp="1"/>
          </p:cNvSpPr>
          <p:nvPr>
            <p:ph type="title"/>
          </p:nvPr>
        </p:nvSpPr>
        <p:spPr/>
        <p:txBody>
          <a:bodyPr>
            <a:normAutofit fontScale="90000"/>
          </a:bodyPr>
          <a:lstStyle/>
          <a:p>
            <a:r>
              <a:rPr lang="en-GB" dirty="0"/>
              <a:t>Blue Team Funnel </a:t>
            </a:r>
            <a:endParaRPr lang="en-US" dirty="0"/>
          </a:p>
        </p:txBody>
      </p:sp>
      <p:sp>
        <p:nvSpPr>
          <p:cNvPr id="9" name="TextBox 8">
            <a:extLst>
              <a:ext uri="{FF2B5EF4-FFF2-40B4-BE49-F238E27FC236}">
                <a16:creationId xmlns:a16="http://schemas.microsoft.com/office/drawing/2014/main" id="{E8F276BB-6C88-EABB-4815-E670B31DEC88}"/>
              </a:ext>
            </a:extLst>
          </p:cNvPr>
          <p:cNvSpPr txBox="1"/>
          <p:nvPr/>
        </p:nvSpPr>
        <p:spPr>
          <a:xfrm>
            <a:off x="1969307" y="6135688"/>
            <a:ext cx="7797546" cy="261610"/>
          </a:xfrm>
          <a:prstGeom prst="rect">
            <a:avLst/>
          </a:prstGeom>
          <a:noFill/>
        </p:spPr>
        <p:txBody>
          <a:bodyPr wrap="square">
            <a:spAutoFit/>
          </a:bodyPr>
          <a:lstStyle/>
          <a:p>
            <a:pPr algn="ctr"/>
            <a:r>
              <a:rPr lang="en-US" sz="1100" dirty="0"/>
              <a:t>https://d4rkciph3r.medium.com/establishing-a-detection-engineering-program-from-the-ground-up-b170811166c</a:t>
            </a:r>
          </a:p>
        </p:txBody>
      </p:sp>
      <p:sp>
        <p:nvSpPr>
          <p:cNvPr id="8" name="Footer Placeholder 7">
            <a:extLst>
              <a:ext uri="{FF2B5EF4-FFF2-40B4-BE49-F238E27FC236}">
                <a16:creationId xmlns:a16="http://schemas.microsoft.com/office/drawing/2014/main" id="{2E15A1CA-D98F-D982-E0AB-5E4D25A3723F}"/>
              </a:ext>
            </a:extLst>
          </p:cNvPr>
          <p:cNvSpPr>
            <a:spLocks noGrp="1"/>
          </p:cNvSpPr>
          <p:nvPr>
            <p:ph type="ftr" sz="quarter" idx="11"/>
          </p:nvPr>
        </p:nvSpPr>
        <p:spPr/>
        <p:txBody>
          <a:bodyPr/>
          <a:lstStyle/>
          <a:p>
            <a:r>
              <a:rPr lang="en-ID"/>
              <a:t>https://threathunting.id</a:t>
            </a:r>
          </a:p>
        </p:txBody>
      </p:sp>
      <p:sp>
        <p:nvSpPr>
          <p:cNvPr id="10" name="Date Placeholder 9">
            <a:extLst>
              <a:ext uri="{FF2B5EF4-FFF2-40B4-BE49-F238E27FC236}">
                <a16:creationId xmlns:a16="http://schemas.microsoft.com/office/drawing/2014/main" id="{A124A920-775F-1064-E14C-76AC9C5DCD51}"/>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5A2E9442-13FC-1E21-A056-1491EF63B9CE}"/>
              </a:ext>
            </a:extLst>
          </p:cNvPr>
          <p:cNvSpPr>
            <a:spLocks noGrp="1"/>
          </p:cNvSpPr>
          <p:nvPr>
            <p:ph type="sldNum" sz="quarter" idx="12"/>
          </p:nvPr>
        </p:nvSpPr>
        <p:spPr/>
        <p:txBody>
          <a:bodyPr/>
          <a:lstStyle/>
          <a:p>
            <a:fld id="{1FEE8131-3D94-491F-B6BA-AAAC37EC5109}" type="slidenum">
              <a:rPr lang="en-ID" smtClean="0"/>
              <a:t>11</a:t>
            </a:fld>
            <a:endParaRPr lang="en-ID"/>
          </a:p>
        </p:txBody>
      </p:sp>
    </p:spTree>
    <p:extLst>
      <p:ext uri="{BB962C8B-B14F-4D97-AF65-F5344CB8AC3E}">
        <p14:creationId xmlns:p14="http://schemas.microsoft.com/office/powerpoint/2010/main" val="1727869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252746-EA2B-A325-99AD-9E97BD2DE88D}"/>
              </a:ext>
            </a:extLst>
          </p:cNvPr>
          <p:cNvSpPr>
            <a:spLocks noGrp="1"/>
          </p:cNvSpPr>
          <p:nvPr>
            <p:ph idx="1"/>
          </p:nvPr>
        </p:nvSpPr>
        <p:spPr/>
        <p:txBody>
          <a:bodyPr/>
          <a:lstStyle/>
          <a:p>
            <a:r>
              <a:rPr lang="en-GB" dirty="0">
                <a:hlinkClick r:id="rId2"/>
              </a:rPr>
              <a:t>From IBM Website (as reference)</a:t>
            </a:r>
            <a:r>
              <a:rPr lang="en-GB" dirty="0"/>
              <a:t> :</a:t>
            </a:r>
          </a:p>
          <a:p>
            <a:r>
              <a:rPr lang="en-GB" dirty="0"/>
              <a:t>“Data engineering is the practice of designing and building systems for the aggregation, storage and analysis of data at scale. Data engineers empower organizations to get insights in real time from large datasets.”</a:t>
            </a:r>
          </a:p>
          <a:p>
            <a:r>
              <a:rPr lang="en-GB" dirty="0"/>
              <a:t>A data engineer is someone who is responsible for collecting, processing, managing, and storing data from various different sources so that it can support the business processes that require it. In general, he is tasked with building a system or infrastructure so that the data that has been collected can be used by data analysts and data scientists quickly and easily.</a:t>
            </a:r>
          </a:p>
          <a:p>
            <a:endParaRPr lang="en-US" dirty="0"/>
          </a:p>
        </p:txBody>
      </p:sp>
      <p:sp>
        <p:nvSpPr>
          <p:cNvPr id="3" name="Date Placeholder 2">
            <a:extLst>
              <a:ext uri="{FF2B5EF4-FFF2-40B4-BE49-F238E27FC236}">
                <a16:creationId xmlns:a16="http://schemas.microsoft.com/office/drawing/2014/main" id="{2C0BCA3E-8781-D72E-9065-AC11B7821123}"/>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CC72A764-F602-7D81-D376-02DDA8E82D40}"/>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4D152197-F6F9-A1A7-FA2C-F417424617E9}"/>
              </a:ext>
            </a:extLst>
          </p:cNvPr>
          <p:cNvSpPr>
            <a:spLocks noGrp="1"/>
          </p:cNvSpPr>
          <p:nvPr>
            <p:ph type="sldNum" sz="quarter" idx="12"/>
          </p:nvPr>
        </p:nvSpPr>
        <p:spPr/>
        <p:txBody>
          <a:bodyPr/>
          <a:lstStyle/>
          <a:p>
            <a:fld id="{1FEE8131-3D94-491F-B6BA-AAAC37EC5109}" type="slidenum">
              <a:rPr lang="en-ID" smtClean="0"/>
              <a:t>12</a:t>
            </a:fld>
            <a:endParaRPr lang="en-ID"/>
          </a:p>
        </p:txBody>
      </p:sp>
      <p:sp>
        <p:nvSpPr>
          <p:cNvPr id="6" name="Title 5">
            <a:extLst>
              <a:ext uri="{FF2B5EF4-FFF2-40B4-BE49-F238E27FC236}">
                <a16:creationId xmlns:a16="http://schemas.microsoft.com/office/drawing/2014/main" id="{C36343AF-735F-0BD1-3E91-D4CEAF154C61}"/>
              </a:ext>
            </a:extLst>
          </p:cNvPr>
          <p:cNvSpPr>
            <a:spLocks noGrp="1"/>
          </p:cNvSpPr>
          <p:nvPr>
            <p:ph type="title"/>
          </p:nvPr>
        </p:nvSpPr>
        <p:spPr/>
        <p:txBody>
          <a:bodyPr>
            <a:normAutofit fontScale="90000"/>
          </a:bodyPr>
          <a:lstStyle/>
          <a:p>
            <a:r>
              <a:rPr lang="en-GB" dirty="0"/>
              <a:t>Data Engineering</a:t>
            </a:r>
            <a:endParaRPr lang="en-US" dirty="0"/>
          </a:p>
        </p:txBody>
      </p:sp>
    </p:spTree>
    <p:extLst>
      <p:ext uri="{BB962C8B-B14F-4D97-AF65-F5344CB8AC3E}">
        <p14:creationId xmlns:p14="http://schemas.microsoft.com/office/powerpoint/2010/main" val="6333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201C8-30A8-DB87-3016-90240563D3D5}"/>
              </a:ext>
            </a:extLst>
          </p:cNvPr>
          <p:cNvSpPr>
            <a:spLocks noGrp="1"/>
          </p:cNvSpPr>
          <p:nvPr>
            <p:ph type="title"/>
          </p:nvPr>
        </p:nvSpPr>
        <p:spPr/>
        <p:txBody>
          <a:bodyPr/>
          <a:lstStyle/>
          <a:p>
            <a:r>
              <a:rPr lang="en-GB" dirty="0"/>
              <a:t>Data Engineering</a:t>
            </a:r>
            <a:endParaRPr lang="en-US" dirty="0"/>
          </a:p>
        </p:txBody>
      </p:sp>
      <p:sp>
        <p:nvSpPr>
          <p:cNvPr id="3" name="Text Placeholder 2">
            <a:extLst>
              <a:ext uri="{FF2B5EF4-FFF2-40B4-BE49-F238E27FC236}">
                <a16:creationId xmlns:a16="http://schemas.microsoft.com/office/drawing/2014/main" id="{76352CC7-FA15-394B-E21F-B38702143B2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F95B2C8D-442E-BD8E-D459-0D6EDEE68075}"/>
              </a:ext>
            </a:extLst>
          </p:cNvPr>
          <p:cNvSpPr>
            <a:spLocks noGrp="1"/>
          </p:cNvSpPr>
          <p:nvPr>
            <p:ph type="dt" sz="half" idx="10"/>
          </p:nvPr>
        </p:nvSpPr>
        <p:spPr/>
        <p:txBody>
          <a:bodyPr/>
          <a:lstStyle/>
          <a:p>
            <a:r>
              <a:rPr lang="en-US"/>
              <a:t>25/2/2025</a:t>
            </a:r>
            <a:endParaRPr lang="en-ID"/>
          </a:p>
        </p:txBody>
      </p:sp>
      <p:sp>
        <p:nvSpPr>
          <p:cNvPr id="5" name="Footer Placeholder 4">
            <a:extLst>
              <a:ext uri="{FF2B5EF4-FFF2-40B4-BE49-F238E27FC236}">
                <a16:creationId xmlns:a16="http://schemas.microsoft.com/office/drawing/2014/main" id="{BE70E31F-59AC-C086-939A-535B45F58D84}"/>
              </a:ext>
            </a:extLst>
          </p:cNvPr>
          <p:cNvSpPr>
            <a:spLocks noGrp="1"/>
          </p:cNvSpPr>
          <p:nvPr>
            <p:ph type="ftr" sz="quarter" idx="11"/>
          </p:nvPr>
        </p:nvSpPr>
        <p:spPr/>
        <p:txBody>
          <a:bodyPr/>
          <a:lstStyle/>
          <a:p>
            <a:r>
              <a:rPr lang="en-ID"/>
              <a:t>https://threathunting.id</a:t>
            </a:r>
          </a:p>
        </p:txBody>
      </p:sp>
      <p:sp>
        <p:nvSpPr>
          <p:cNvPr id="6" name="Slide Number Placeholder 5">
            <a:extLst>
              <a:ext uri="{FF2B5EF4-FFF2-40B4-BE49-F238E27FC236}">
                <a16:creationId xmlns:a16="http://schemas.microsoft.com/office/drawing/2014/main" id="{B2A70634-B19A-DDE6-614D-A6905EB70CD6}"/>
              </a:ext>
            </a:extLst>
          </p:cNvPr>
          <p:cNvSpPr>
            <a:spLocks noGrp="1"/>
          </p:cNvSpPr>
          <p:nvPr>
            <p:ph type="sldNum" sz="quarter" idx="12"/>
          </p:nvPr>
        </p:nvSpPr>
        <p:spPr/>
        <p:txBody>
          <a:bodyPr/>
          <a:lstStyle/>
          <a:p>
            <a:fld id="{1FEE8131-3D94-491F-B6BA-AAAC37EC5109}" type="slidenum">
              <a:rPr lang="en-ID" smtClean="0"/>
              <a:t>13</a:t>
            </a:fld>
            <a:endParaRPr lang="en-ID"/>
          </a:p>
        </p:txBody>
      </p:sp>
    </p:spTree>
    <p:extLst>
      <p:ext uri="{BB962C8B-B14F-4D97-AF65-F5344CB8AC3E}">
        <p14:creationId xmlns:p14="http://schemas.microsoft.com/office/powerpoint/2010/main" val="4279588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764F8FB-E2F1-0509-713C-26DD164108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745" y="911251"/>
            <a:ext cx="8605695" cy="4997450"/>
          </a:xfrm>
        </p:spPr>
      </p:pic>
      <p:sp>
        <p:nvSpPr>
          <p:cNvPr id="3" name="Date Placeholder 2">
            <a:extLst>
              <a:ext uri="{FF2B5EF4-FFF2-40B4-BE49-F238E27FC236}">
                <a16:creationId xmlns:a16="http://schemas.microsoft.com/office/drawing/2014/main" id="{B548F78F-D053-EEB3-604D-C17D61F27BC7}"/>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2FF667D1-404D-0481-AECF-7847CC4A1D1A}"/>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FA4801DB-7F9A-9207-6958-07B716475D9C}"/>
              </a:ext>
            </a:extLst>
          </p:cNvPr>
          <p:cNvSpPr>
            <a:spLocks noGrp="1"/>
          </p:cNvSpPr>
          <p:nvPr>
            <p:ph type="sldNum" sz="quarter" idx="12"/>
          </p:nvPr>
        </p:nvSpPr>
        <p:spPr/>
        <p:txBody>
          <a:bodyPr/>
          <a:lstStyle/>
          <a:p>
            <a:fld id="{1FEE8131-3D94-491F-B6BA-AAAC37EC5109}" type="slidenum">
              <a:rPr lang="en-ID" smtClean="0"/>
              <a:t>14</a:t>
            </a:fld>
            <a:endParaRPr lang="en-ID"/>
          </a:p>
        </p:txBody>
      </p:sp>
      <p:sp>
        <p:nvSpPr>
          <p:cNvPr id="6" name="Title 5">
            <a:extLst>
              <a:ext uri="{FF2B5EF4-FFF2-40B4-BE49-F238E27FC236}">
                <a16:creationId xmlns:a16="http://schemas.microsoft.com/office/drawing/2014/main" id="{F07BEE48-51B0-DC79-6178-7CC63A8FAD35}"/>
              </a:ext>
            </a:extLst>
          </p:cNvPr>
          <p:cNvSpPr>
            <a:spLocks noGrp="1"/>
          </p:cNvSpPr>
          <p:nvPr>
            <p:ph type="title"/>
          </p:nvPr>
        </p:nvSpPr>
        <p:spPr/>
        <p:txBody>
          <a:bodyPr>
            <a:normAutofit fontScale="90000"/>
          </a:bodyPr>
          <a:lstStyle/>
          <a:p>
            <a:r>
              <a:rPr lang="en-GB" dirty="0"/>
              <a:t>Data Engineering Pipeline Process</a:t>
            </a:r>
            <a:endParaRPr lang="en-US" dirty="0"/>
          </a:p>
        </p:txBody>
      </p:sp>
      <p:sp>
        <p:nvSpPr>
          <p:cNvPr id="10" name="TextBox 9">
            <a:extLst>
              <a:ext uri="{FF2B5EF4-FFF2-40B4-BE49-F238E27FC236}">
                <a16:creationId xmlns:a16="http://schemas.microsoft.com/office/drawing/2014/main" id="{9B510CAF-12BC-8374-439D-B9A955B2C9E1}"/>
              </a:ext>
            </a:extLst>
          </p:cNvPr>
          <p:cNvSpPr txBox="1"/>
          <p:nvPr/>
        </p:nvSpPr>
        <p:spPr>
          <a:xfrm>
            <a:off x="2568804" y="5943215"/>
            <a:ext cx="6977533" cy="461665"/>
          </a:xfrm>
          <a:prstGeom prst="rect">
            <a:avLst/>
          </a:prstGeom>
          <a:noFill/>
        </p:spPr>
        <p:txBody>
          <a:bodyPr wrap="square">
            <a:spAutoFit/>
          </a:bodyPr>
          <a:lstStyle/>
          <a:p>
            <a:pPr algn="ctr"/>
            <a:r>
              <a:rPr lang="en-GB" sz="1200" dirty="0"/>
              <a:t>Data Engineering Pipeline Process. Image Taken From : </a:t>
            </a:r>
            <a:r>
              <a:rPr lang="en-GB" sz="1200" dirty="0">
                <a:hlinkClick r:id="rId3"/>
              </a:rPr>
              <a:t>https://www.stratascratch.com/blog/what-does-a-data-engineer-do-and-what-they-dont-do/</a:t>
            </a:r>
            <a:endParaRPr lang="en-US" sz="1200" dirty="0"/>
          </a:p>
        </p:txBody>
      </p:sp>
    </p:spTree>
    <p:extLst>
      <p:ext uri="{BB962C8B-B14F-4D97-AF65-F5344CB8AC3E}">
        <p14:creationId xmlns:p14="http://schemas.microsoft.com/office/powerpoint/2010/main" val="1670768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F071CC-C921-3EA2-51F5-348CCF4A43CA}"/>
              </a:ext>
            </a:extLst>
          </p:cNvPr>
          <p:cNvSpPr>
            <a:spLocks noGrp="1"/>
          </p:cNvSpPr>
          <p:nvPr>
            <p:ph idx="1"/>
          </p:nvPr>
        </p:nvSpPr>
        <p:spPr/>
        <p:txBody>
          <a:bodyPr>
            <a:normAutofit/>
          </a:bodyPr>
          <a:lstStyle/>
          <a:p>
            <a:r>
              <a:rPr lang="en-GB" sz="2400" b="1" dirty="0"/>
              <a:t>Data pipeline is a data processing stage</a:t>
            </a:r>
            <a:r>
              <a:rPr lang="en-GB" sz="2400" dirty="0"/>
              <a:t>. It starts from the data source. From there, the data will be processed. At the end of the pipeline, it ends up at a destination. The data at the estuary has been processed. However, it could be raw data for something else.</a:t>
            </a:r>
          </a:p>
          <a:p>
            <a:r>
              <a:rPr lang="en-GB" sz="2400" dirty="0"/>
              <a:t>Don’t forget after the data is processed, </a:t>
            </a:r>
            <a:r>
              <a:rPr lang="en-GB" sz="2400" b="1" dirty="0"/>
              <a:t>they will be stored </a:t>
            </a:r>
            <a:r>
              <a:rPr lang="en-GB" sz="2400" dirty="0"/>
              <a:t>somewhere. The data in </a:t>
            </a:r>
            <a:r>
              <a:rPr lang="en-GB" sz="2400" b="1" dirty="0"/>
              <a:t>Data Engineering</a:t>
            </a:r>
            <a:r>
              <a:rPr lang="en-GB" sz="2400" dirty="0"/>
              <a:t> is also store it in a structured way so that it can be </a:t>
            </a:r>
            <a:r>
              <a:rPr lang="en-GB" sz="2400" b="1" dirty="0"/>
              <a:t>used effectively. </a:t>
            </a:r>
          </a:p>
          <a:p>
            <a:r>
              <a:rPr lang="en-GB" sz="2400" dirty="0"/>
              <a:t>Without this stage, data would be scattered and unusable. At some point, the </a:t>
            </a:r>
            <a:r>
              <a:rPr lang="en-GB" sz="2400" b="1" dirty="0"/>
              <a:t>data need to be correlated, enrich, adding the context, combine with other things so whoever the end user who utilized the data, they can get the benefit from a good data engineering pipeline process</a:t>
            </a:r>
            <a:r>
              <a:rPr lang="en-GB" sz="2400" dirty="0"/>
              <a:t>.</a:t>
            </a:r>
          </a:p>
          <a:p>
            <a:endParaRPr lang="en-US" sz="2400" dirty="0"/>
          </a:p>
        </p:txBody>
      </p:sp>
      <p:sp>
        <p:nvSpPr>
          <p:cNvPr id="3" name="Date Placeholder 2">
            <a:extLst>
              <a:ext uri="{FF2B5EF4-FFF2-40B4-BE49-F238E27FC236}">
                <a16:creationId xmlns:a16="http://schemas.microsoft.com/office/drawing/2014/main" id="{BFD799B9-DF80-99F1-FD44-FAF744ECAE76}"/>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9AC3E965-EB13-4EAE-9799-E9FEC7B8FEDD}"/>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2523AB82-A2A0-B698-B2ED-240AE20AC323}"/>
              </a:ext>
            </a:extLst>
          </p:cNvPr>
          <p:cNvSpPr>
            <a:spLocks noGrp="1"/>
          </p:cNvSpPr>
          <p:nvPr>
            <p:ph type="sldNum" sz="quarter" idx="12"/>
          </p:nvPr>
        </p:nvSpPr>
        <p:spPr/>
        <p:txBody>
          <a:bodyPr/>
          <a:lstStyle/>
          <a:p>
            <a:fld id="{1FEE8131-3D94-491F-B6BA-AAAC37EC5109}" type="slidenum">
              <a:rPr lang="en-ID" smtClean="0"/>
              <a:t>15</a:t>
            </a:fld>
            <a:endParaRPr lang="en-ID"/>
          </a:p>
        </p:txBody>
      </p:sp>
      <p:sp>
        <p:nvSpPr>
          <p:cNvPr id="6" name="Title 5">
            <a:extLst>
              <a:ext uri="{FF2B5EF4-FFF2-40B4-BE49-F238E27FC236}">
                <a16:creationId xmlns:a16="http://schemas.microsoft.com/office/drawing/2014/main" id="{13681D32-9129-07EC-8DC1-570BDF76752E}"/>
              </a:ext>
            </a:extLst>
          </p:cNvPr>
          <p:cNvSpPr>
            <a:spLocks noGrp="1"/>
          </p:cNvSpPr>
          <p:nvPr>
            <p:ph type="title"/>
          </p:nvPr>
        </p:nvSpPr>
        <p:spPr/>
        <p:txBody>
          <a:bodyPr>
            <a:normAutofit fontScale="90000"/>
          </a:bodyPr>
          <a:lstStyle/>
          <a:p>
            <a:r>
              <a:rPr lang="en-GB" dirty="0"/>
              <a:t>Data Pipeline</a:t>
            </a:r>
            <a:endParaRPr lang="en-US" dirty="0"/>
          </a:p>
        </p:txBody>
      </p:sp>
    </p:spTree>
    <p:extLst>
      <p:ext uri="{BB962C8B-B14F-4D97-AF65-F5344CB8AC3E}">
        <p14:creationId xmlns:p14="http://schemas.microsoft.com/office/powerpoint/2010/main" val="684086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DFC1BE8-CEFD-FF4C-4B9C-00251EF9D6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1339" y="979125"/>
            <a:ext cx="9805123" cy="4997450"/>
          </a:xfrm>
        </p:spPr>
      </p:pic>
      <p:sp>
        <p:nvSpPr>
          <p:cNvPr id="5" name="Title 4">
            <a:extLst>
              <a:ext uri="{FF2B5EF4-FFF2-40B4-BE49-F238E27FC236}">
                <a16:creationId xmlns:a16="http://schemas.microsoft.com/office/drawing/2014/main" id="{58506B7E-44C6-2255-CD97-A9B5CAA4EFC4}"/>
              </a:ext>
            </a:extLst>
          </p:cNvPr>
          <p:cNvSpPr>
            <a:spLocks noGrp="1"/>
          </p:cNvSpPr>
          <p:nvPr>
            <p:ph type="title"/>
          </p:nvPr>
        </p:nvSpPr>
        <p:spPr/>
        <p:txBody>
          <a:bodyPr>
            <a:normAutofit fontScale="90000"/>
          </a:bodyPr>
          <a:lstStyle/>
          <a:p>
            <a:endParaRPr lang="en-US"/>
          </a:p>
        </p:txBody>
      </p:sp>
      <p:sp>
        <p:nvSpPr>
          <p:cNvPr id="9" name="TextBox 8">
            <a:extLst>
              <a:ext uri="{FF2B5EF4-FFF2-40B4-BE49-F238E27FC236}">
                <a16:creationId xmlns:a16="http://schemas.microsoft.com/office/drawing/2014/main" id="{AD28B193-0F96-58BC-F608-7D448D7A8811}"/>
              </a:ext>
            </a:extLst>
          </p:cNvPr>
          <p:cNvSpPr txBox="1"/>
          <p:nvPr/>
        </p:nvSpPr>
        <p:spPr>
          <a:xfrm>
            <a:off x="2331526" y="5993609"/>
            <a:ext cx="7384748" cy="276999"/>
          </a:xfrm>
          <a:prstGeom prst="rect">
            <a:avLst/>
          </a:prstGeom>
          <a:noFill/>
        </p:spPr>
        <p:txBody>
          <a:bodyPr wrap="square">
            <a:spAutoFit/>
          </a:bodyPr>
          <a:lstStyle/>
          <a:p>
            <a:pPr algn="ctr"/>
            <a:r>
              <a:rPr lang="en-US" sz="1200" dirty="0"/>
              <a:t>https://detect.fyi/why-you-need-data-engineering-pipelines-before-an-enterprise-siem-0be553584aa9</a:t>
            </a:r>
          </a:p>
        </p:txBody>
      </p:sp>
      <p:sp>
        <p:nvSpPr>
          <p:cNvPr id="8" name="Footer Placeholder 7">
            <a:extLst>
              <a:ext uri="{FF2B5EF4-FFF2-40B4-BE49-F238E27FC236}">
                <a16:creationId xmlns:a16="http://schemas.microsoft.com/office/drawing/2014/main" id="{E2275C1A-CB83-A210-B97C-D524B642ECB1}"/>
              </a:ext>
            </a:extLst>
          </p:cNvPr>
          <p:cNvSpPr>
            <a:spLocks noGrp="1"/>
          </p:cNvSpPr>
          <p:nvPr>
            <p:ph type="ftr" sz="quarter" idx="11"/>
          </p:nvPr>
        </p:nvSpPr>
        <p:spPr/>
        <p:txBody>
          <a:bodyPr/>
          <a:lstStyle/>
          <a:p>
            <a:r>
              <a:rPr lang="en-ID"/>
              <a:t>https://threathunting.id</a:t>
            </a:r>
          </a:p>
        </p:txBody>
      </p:sp>
      <p:sp>
        <p:nvSpPr>
          <p:cNvPr id="10" name="Date Placeholder 9">
            <a:extLst>
              <a:ext uri="{FF2B5EF4-FFF2-40B4-BE49-F238E27FC236}">
                <a16:creationId xmlns:a16="http://schemas.microsoft.com/office/drawing/2014/main" id="{466AE31F-C676-07A0-F2EE-4027F32C8D3B}"/>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0B57E912-49B6-E0C2-747C-A8D03999A5E3}"/>
              </a:ext>
            </a:extLst>
          </p:cNvPr>
          <p:cNvSpPr>
            <a:spLocks noGrp="1"/>
          </p:cNvSpPr>
          <p:nvPr>
            <p:ph type="sldNum" sz="quarter" idx="12"/>
          </p:nvPr>
        </p:nvSpPr>
        <p:spPr/>
        <p:txBody>
          <a:bodyPr/>
          <a:lstStyle/>
          <a:p>
            <a:fld id="{1FEE8131-3D94-491F-B6BA-AAAC37EC5109}" type="slidenum">
              <a:rPr lang="en-ID" smtClean="0"/>
              <a:t>16</a:t>
            </a:fld>
            <a:endParaRPr lang="en-ID"/>
          </a:p>
        </p:txBody>
      </p:sp>
    </p:spTree>
    <p:extLst>
      <p:ext uri="{BB962C8B-B14F-4D97-AF65-F5344CB8AC3E}">
        <p14:creationId xmlns:p14="http://schemas.microsoft.com/office/powerpoint/2010/main" val="112022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5F241D-763E-B157-D42E-03856ED402EB}"/>
              </a:ext>
            </a:extLst>
          </p:cNvPr>
          <p:cNvSpPr>
            <a:spLocks noGrp="1"/>
          </p:cNvSpPr>
          <p:nvPr>
            <p:ph idx="1"/>
          </p:nvPr>
        </p:nvSpPr>
        <p:spPr/>
        <p:txBody>
          <a:bodyPr/>
          <a:lstStyle/>
          <a:p>
            <a:r>
              <a:rPr lang="en-GB" dirty="0"/>
              <a:t>Data Engineering is the practice of designing and building systems for collecting, storing, and </a:t>
            </a:r>
            <a:r>
              <a:rPr lang="en-GB" dirty="0" err="1"/>
              <a:t>analyzing</a:t>
            </a:r>
            <a:r>
              <a:rPr lang="en-GB" dirty="0"/>
              <a:t> data at scale. </a:t>
            </a:r>
          </a:p>
          <a:p>
            <a:r>
              <a:rPr lang="en-GB" dirty="0"/>
              <a:t>A data pipeline merges technologies and workflows that transfer data between platforms to enable storage and subsequent analysis. </a:t>
            </a:r>
          </a:p>
          <a:p>
            <a:r>
              <a:rPr lang="en-GB" dirty="0"/>
              <a:t>The diagram above emphasizes a crucial yet frequently overlooked element in enterprise SIEM deployments: effective management of incoming data pipelines.</a:t>
            </a:r>
          </a:p>
        </p:txBody>
      </p:sp>
      <p:sp>
        <p:nvSpPr>
          <p:cNvPr id="5" name="Title 4">
            <a:extLst>
              <a:ext uri="{FF2B5EF4-FFF2-40B4-BE49-F238E27FC236}">
                <a16:creationId xmlns:a16="http://schemas.microsoft.com/office/drawing/2014/main" id="{0D1973F2-56CA-7437-AEC4-1D6216BF5F81}"/>
              </a:ext>
            </a:extLst>
          </p:cNvPr>
          <p:cNvSpPr>
            <a:spLocks noGrp="1"/>
          </p:cNvSpPr>
          <p:nvPr>
            <p:ph type="title"/>
          </p:nvPr>
        </p:nvSpPr>
        <p:spPr/>
        <p:txBody>
          <a:bodyPr>
            <a:normAutofit fontScale="90000"/>
          </a:bodyPr>
          <a:lstStyle/>
          <a:p>
            <a:r>
              <a:rPr lang="en-GB" dirty="0"/>
              <a:t>Data Engineering Before Detection Engineering </a:t>
            </a:r>
            <a:endParaRPr lang="en-US" dirty="0"/>
          </a:p>
        </p:txBody>
      </p:sp>
      <p:sp>
        <p:nvSpPr>
          <p:cNvPr id="8" name="Footer Placeholder 7">
            <a:extLst>
              <a:ext uri="{FF2B5EF4-FFF2-40B4-BE49-F238E27FC236}">
                <a16:creationId xmlns:a16="http://schemas.microsoft.com/office/drawing/2014/main" id="{7D8B95FF-A011-6714-C96E-0CD5CCD8BEE3}"/>
              </a:ext>
            </a:extLst>
          </p:cNvPr>
          <p:cNvSpPr>
            <a:spLocks noGrp="1"/>
          </p:cNvSpPr>
          <p:nvPr>
            <p:ph type="ftr" sz="quarter" idx="11"/>
          </p:nvPr>
        </p:nvSpPr>
        <p:spPr/>
        <p:txBody>
          <a:bodyPr/>
          <a:lstStyle/>
          <a:p>
            <a:r>
              <a:rPr lang="en-ID"/>
              <a:t>https://threathunting.id</a:t>
            </a:r>
          </a:p>
        </p:txBody>
      </p:sp>
      <p:sp>
        <p:nvSpPr>
          <p:cNvPr id="9" name="Date Placeholder 8">
            <a:extLst>
              <a:ext uri="{FF2B5EF4-FFF2-40B4-BE49-F238E27FC236}">
                <a16:creationId xmlns:a16="http://schemas.microsoft.com/office/drawing/2014/main" id="{878CB2A4-536B-6074-9964-1E66AB8BEC58}"/>
              </a:ext>
            </a:extLst>
          </p:cNvPr>
          <p:cNvSpPr>
            <a:spLocks noGrp="1"/>
          </p:cNvSpPr>
          <p:nvPr>
            <p:ph type="dt" sz="half" idx="10"/>
          </p:nvPr>
        </p:nvSpPr>
        <p:spPr/>
        <p:txBody>
          <a:bodyPr/>
          <a:lstStyle/>
          <a:p>
            <a:r>
              <a:rPr lang="en-US"/>
              <a:t>25/2/2025</a:t>
            </a:r>
            <a:endParaRPr lang="en-ID" dirty="0"/>
          </a:p>
        </p:txBody>
      </p:sp>
      <p:sp>
        <p:nvSpPr>
          <p:cNvPr id="3" name="Slide Number Placeholder 2">
            <a:extLst>
              <a:ext uri="{FF2B5EF4-FFF2-40B4-BE49-F238E27FC236}">
                <a16:creationId xmlns:a16="http://schemas.microsoft.com/office/drawing/2014/main" id="{1C87A2FB-1E70-6BAE-7F3C-5143141A8276}"/>
              </a:ext>
            </a:extLst>
          </p:cNvPr>
          <p:cNvSpPr>
            <a:spLocks noGrp="1"/>
          </p:cNvSpPr>
          <p:nvPr>
            <p:ph type="sldNum" sz="quarter" idx="12"/>
          </p:nvPr>
        </p:nvSpPr>
        <p:spPr/>
        <p:txBody>
          <a:bodyPr/>
          <a:lstStyle/>
          <a:p>
            <a:fld id="{1FEE8131-3D94-491F-B6BA-AAAC37EC5109}" type="slidenum">
              <a:rPr lang="en-ID" smtClean="0"/>
              <a:t>17</a:t>
            </a:fld>
            <a:endParaRPr lang="en-ID"/>
          </a:p>
        </p:txBody>
      </p:sp>
    </p:spTree>
    <p:extLst>
      <p:ext uri="{BB962C8B-B14F-4D97-AF65-F5344CB8AC3E}">
        <p14:creationId xmlns:p14="http://schemas.microsoft.com/office/powerpoint/2010/main" val="18041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B6044E-F1C0-671B-2B1C-527BC0C627CE}"/>
              </a:ext>
            </a:extLst>
          </p:cNvPr>
          <p:cNvSpPr>
            <a:spLocks noGrp="1"/>
          </p:cNvSpPr>
          <p:nvPr>
            <p:ph idx="1"/>
          </p:nvPr>
        </p:nvSpPr>
        <p:spPr/>
        <p:txBody>
          <a:bodyPr>
            <a:normAutofit fontScale="92500" lnSpcReduction="20000"/>
          </a:bodyPr>
          <a:lstStyle/>
          <a:p>
            <a:r>
              <a:rPr lang="en-GB" b="1" dirty="0"/>
              <a:t>Security relies heavily on data</a:t>
            </a:r>
            <a:r>
              <a:rPr lang="en-GB" dirty="0"/>
              <a:t>—without consistent access to security telemetry, organizations can't verify proper system configurations, identify threats, or conduct incident investigations. </a:t>
            </a:r>
          </a:p>
          <a:p>
            <a:r>
              <a:rPr lang="en-GB" dirty="0"/>
              <a:t>One of the most significant hurdles for security teams is </a:t>
            </a:r>
            <a:r>
              <a:rPr lang="en-GB" b="1" dirty="0"/>
              <a:t>determining which data to collect, how much to retain, and the appropriate retention period</a:t>
            </a:r>
            <a:r>
              <a:rPr lang="en-GB" dirty="0"/>
              <a:t>. The challenge is undeniable: there's no way to predict how long it might take to uncover a breach. </a:t>
            </a:r>
          </a:p>
          <a:p>
            <a:r>
              <a:rPr lang="en-GB" dirty="0"/>
              <a:t>If an investigation requires looking back one or two years, the necessary data must be available to reconstruct events, assess the full impact, and implement remediation. Since it's impossible to foresee what information might be crucial in the future, the most straightforward approach is to collect everything and store it indefinitely.</a:t>
            </a:r>
          </a:p>
          <a:p>
            <a:r>
              <a:rPr lang="en-GB" dirty="0"/>
              <a:t>This </a:t>
            </a:r>
            <a:r>
              <a:rPr lang="en-GB" b="1" dirty="0"/>
              <a:t>growing demand for large-scale data retention has opened the door for numerous vendors to offer solutions for data collection, consolidation, storage, historical threat analysis, detection engineering</a:t>
            </a:r>
            <a:r>
              <a:rPr lang="en-GB" dirty="0"/>
              <a:t>, and other related challenges.</a:t>
            </a:r>
          </a:p>
          <a:p>
            <a:endParaRPr lang="en-US" dirty="0"/>
          </a:p>
        </p:txBody>
      </p:sp>
      <p:sp>
        <p:nvSpPr>
          <p:cNvPr id="3" name="Date Placeholder 2">
            <a:extLst>
              <a:ext uri="{FF2B5EF4-FFF2-40B4-BE49-F238E27FC236}">
                <a16:creationId xmlns:a16="http://schemas.microsoft.com/office/drawing/2014/main" id="{6F055139-E7FA-33FF-E17D-AD8D2FFB6BA5}"/>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17EFF684-7636-82BA-0A7E-16C1DB1A9EDD}"/>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D0531258-D905-E808-7AFE-6D7A50072117}"/>
              </a:ext>
            </a:extLst>
          </p:cNvPr>
          <p:cNvSpPr>
            <a:spLocks noGrp="1"/>
          </p:cNvSpPr>
          <p:nvPr>
            <p:ph type="sldNum" sz="quarter" idx="12"/>
          </p:nvPr>
        </p:nvSpPr>
        <p:spPr/>
        <p:txBody>
          <a:bodyPr/>
          <a:lstStyle/>
          <a:p>
            <a:fld id="{1FEE8131-3D94-491F-B6BA-AAAC37EC5109}" type="slidenum">
              <a:rPr lang="en-ID" smtClean="0"/>
              <a:t>18</a:t>
            </a:fld>
            <a:endParaRPr lang="en-ID"/>
          </a:p>
        </p:txBody>
      </p:sp>
      <p:sp>
        <p:nvSpPr>
          <p:cNvPr id="6" name="Title 5">
            <a:extLst>
              <a:ext uri="{FF2B5EF4-FFF2-40B4-BE49-F238E27FC236}">
                <a16:creationId xmlns:a16="http://schemas.microsoft.com/office/drawing/2014/main" id="{EBDCBB03-7AE1-D342-00AD-CAE4A646DE1A}"/>
              </a:ext>
            </a:extLst>
          </p:cNvPr>
          <p:cNvSpPr>
            <a:spLocks noGrp="1"/>
          </p:cNvSpPr>
          <p:nvPr>
            <p:ph type="title"/>
          </p:nvPr>
        </p:nvSpPr>
        <p:spPr/>
        <p:txBody>
          <a:bodyPr>
            <a:normAutofit fontScale="90000"/>
          </a:bodyPr>
          <a:lstStyle/>
          <a:p>
            <a:r>
              <a:rPr lang="en-GB" dirty="0"/>
              <a:t>Data Engineering in Cyber Security</a:t>
            </a:r>
            <a:endParaRPr lang="en-US" dirty="0"/>
          </a:p>
        </p:txBody>
      </p:sp>
    </p:spTree>
    <p:extLst>
      <p:ext uri="{BB962C8B-B14F-4D97-AF65-F5344CB8AC3E}">
        <p14:creationId xmlns:p14="http://schemas.microsoft.com/office/powerpoint/2010/main" val="25157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8D8C00-EDB2-E91F-0AED-A06AC7E4C19D}"/>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CA6DA512-F8D7-8701-0839-B3B62EC0746D}"/>
              </a:ext>
            </a:extLst>
          </p:cNvPr>
          <p:cNvSpPr>
            <a:spLocks noGrp="1"/>
          </p:cNvSpPr>
          <p:nvPr>
            <p:ph type="ftr" sz="quarter" idx="11"/>
          </p:nvPr>
        </p:nvSpPr>
        <p:spPr/>
        <p:txBody>
          <a:bodyPr/>
          <a:lstStyle/>
          <a:p>
            <a:r>
              <a:rPr lang="en-ID"/>
              <a:t>https://threathunting.id</a:t>
            </a:r>
          </a:p>
        </p:txBody>
      </p:sp>
      <p:sp>
        <p:nvSpPr>
          <p:cNvPr id="6" name="Title 5">
            <a:extLst>
              <a:ext uri="{FF2B5EF4-FFF2-40B4-BE49-F238E27FC236}">
                <a16:creationId xmlns:a16="http://schemas.microsoft.com/office/drawing/2014/main" id="{47FE83C5-92FB-518D-9522-CAC2E4BCACEF}"/>
              </a:ext>
            </a:extLst>
          </p:cNvPr>
          <p:cNvSpPr>
            <a:spLocks noGrp="1"/>
          </p:cNvSpPr>
          <p:nvPr>
            <p:ph type="title"/>
          </p:nvPr>
        </p:nvSpPr>
        <p:spPr/>
        <p:txBody>
          <a:bodyPr>
            <a:normAutofit fontScale="90000"/>
          </a:bodyPr>
          <a:lstStyle/>
          <a:p>
            <a:r>
              <a:rPr lang="en-GB" dirty="0"/>
              <a:t>Data… Data… Data….</a:t>
            </a:r>
            <a:endParaRPr lang="en-US" dirty="0"/>
          </a:p>
        </p:txBody>
      </p:sp>
      <p:pic>
        <p:nvPicPr>
          <p:cNvPr id="7" name="Google Shape;306;p40">
            <a:extLst>
              <a:ext uri="{FF2B5EF4-FFF2-40B4-BE49-F238E27FC236}">
                <a16:creationId xmlns:a16="http://schemas.microsoft.com/office/drawing/2014/main" id="{1BF1993B-8D35-3579-EDE1-79FA096D8F52}"/>
              </a:ext>
            </a:extLst>
          </p:cNvPr>
          <p:cNvPicPr preferRelativeResize="0">
            <a:picLocks noGrp="1"/>
          </p:cNvPicPr>
          <p:nvPr>
            <p:ph idx="1"/>
          </p:nvPr>
        </p:nvPicPr>
        <p:blipFill rotWithShape="1">
          <a:blip r:embed="rId2">
            <a:alphaModFix/>
          </a:blip>
          <a:srcRect/>
          <a:stretch/>
        </p:blipFill>
        <p:spPr>
          <a:xfrm>
            <a:off x="956618" y="1021874"/>
            <a:ext cx="9603805" cy="5316173"/>
          </a:xfrm>
          <a:prstGeom prst="rect">
            <a:avLst/>
          </a:prstGeom>
          <a:noFill/>
          <a:ln>
            <a:noFill/>
          </a:ln>
        </p:spPr>
      </p:pic>
      <p:sp>
        <p:nvSpPr>
          <p:cNvPr id="2" name="Slide Number Placeholder 1">
            <a:extLst>
              <a:ext uri="{FF2B5EF4-FFF2-40B4-BE49-F238E27FC236}">
                <a16:creationId xmlns:a16="http://schemas.microsoft.com/office/drawing/2014/main" id="{F9AE0AE5-19E3-227B-7A3F-60A49BB1BCF4}"/>
              </a:ext>
            </a:extLst>
          </p:cNvPr>
          <p:cNvSpPr>
            <a:spLocks noGrp="1"/>
          </p:cNvSpPr>
          <p:nvPr>
            <p:ph type="sldNum" sz="quarter" idx="12"/>
          </p:nvPr>
        </p:nvSpPr>
        <p:spPr/>
        <p:txBody>
          <a:bodyPr/>
          <a:lstStyle/>
          <a:p>
            <a:fld id="{1FEE8131-3D94-491F-B6BA-AAAC37EC5109}" type="slidenum">
              <a:rPr lang="en-ID" smtClean="0"/>
              <a:t>19</a:t>
            </a:fld>
            <a:endParaRPr lang="en-ID"/>
          </a:p>
        </p:txBody>
      </p:sp>
    </p:spTree>
    <p:extLst>
      <p:ext uri="{BB962C8B-B14F-4D97-AF65-F5344CB8AC3E}">
        <p14:creationId xmlns:p14="http://schemas.microsoft.com/office/powerpoint/2010/main" val="2592199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7064581-7562-4892-AF76-800754E7FD28}"/>
              </a:ext>
            </a:extLst>
          </p:cNvPr>
          <p:cNvSpPr>
            <a:spLocks noGrp="1"/>
          </p:cNvSpPr>
          <p:nvPr>
            <p:ph type="ftr" sz="quarter" idx="11"/>
          </p:nvPr>
        </p:nvSpPr>
        <p:spPr>
          <a:xfrm>
            <a:off x="4038600" y="6442095"/>
            <a:ext cx="4114800" cy="245471"/>
          </a:xfrm>
        </p:spPr>
        <p:txBody>
          <a:bodyPr/>
          <a:lstStyle/>
          <a:p>
            <a:pPr>
              <a:defRPr/>
            </a:pPr>
            <a:r>
              <a:rPr lang="id-ID"/>
              <a:t>https://threathunting.id</a:t>
            </a:r>
          </a:p>
        </p:txBody>
      </p:sp>
      <p:sp>
        <p:nvSpPr>
          <p:cNvPr id="8" name="Title 1">
            <a:extLst>
              <a:ext uri="{FF2B5EF4-FFF2-40B4-BE49-F238E27FC236}">
                <a16:creationId xmlns:a16="http://schemas.microsoft.com/office/drawing/2014/main" id="{089198CF-4299-4109-9E65-8300AF9BC263}"/>
              </a:ext>
            </a:extLst>
          </p:cNvPr>
          <p:cNvSpPr txBox="1">
            <a:spLocks/>
          </p:cNvSpPr>
          <p:nvPr/>
        </p:nvSpPr>
        <p:spPr>
          <a:xfrm>
            <a:off x="595590" y="495291"/>
            <a:ext cx="10515600" cy="52071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dirty="0">
                <a:solidFill>
                  <a:schemeClr val="bg1"/>
                </a:solidFill>
              </a:rPr>
              <a:t>Introduction</a:t>
            </a:r>
          </a:p>
        </p:txBody>
      </p:sp>
      <p:sp>
        <p:nvSpPr>
          <p:cNvPr id="7" name="Rectangle 6">
            <a:extLst>
              <a:ext uri="{FF2B5EF4-FFF2-40B4-BE49-F238E27FC236}">
                <a16:creationId xmlns:a16="http://schemas.microsoft.com/office/drawing/2014/main" id="{83BBE537-7916-4EB2-972E-AC70CBAD2903}"/>
              </a:ext>
            </a:extLst>
          </p:cNvPr>
          <p:cNvSpPr/>
          <p:nvPr/>
        </p:nvSpPr>
        <p:spPr>
          <a:xfrm>
            <a:off x="595590" y="1353499"/>
            <a:ext cx="10653215" cy="4401205"/>
          </a:xfrm>
          <a:prstGeom prst="rect">
            <a:avLst/>
          </a:prstGeom>
        </p:spPr>
        <p:txBody>
          <a:bodyPr wrap="square">
            <a:spAutoFit/>
          </a:bodyPr>
          <a:lstStyle/>
          <a:p>
            <a:pPr marL="457200" indent="-457200">
              <a:buFont typeface="Wingdings" panose="05000000000000000000" pitchFamily="2" charset="2"/>
              <a:buChar char="v"/>
            </a:pPr>
            <a:r>
              <a:rPr lang="en-US" sz="2800" b="1" dirty="0"/>
              <a:t>Infosec Consulting Manager </a:t>
            </a:r>
          </a:p>
          <a:p>
            <a:pPr marL="457200" indent="-457200">
              <a:buFont typeface="Wingdings" panose="05000000000000000000" pitchFamily="2" charset="2"/>
              <a:buChar char="v"/>
            </a:pPr>
            <a:r>
              <a:rPr lang="en-US" sz="2800" b="1" dirty="0"/>
              <a:t>Co-Founder BlueTeam.ID (</a:t>
            </a:r>
            <a:r>
              <a:rPr lang="en-US" sz="2800" b="1" dirty="0">
                <a:hlinkClick r:id="rId2"/>
              </a:rPr>
              <a:t>https://blueteam.id</a:t>
            </a:r>
            <a:r>
              <a:rPr lang="en-US" sz="2800" b="1" dirty="0"/>
              <a:t>)</a:t>
            </a:r>
          </a:p>
          <a:p>
            <a:pPr marL="457200" indent="-457200">
              <a:buFont typeface="Wingdings" panose="05000000000000000000" pitchFamily="2" charset="2"/>
              <a:buChar char="v"/>
            </a:pPr>
            <a:r>
              <a:rPr lang="en-US" sz="2800" b="1" dirty="0"/>
              <a:t>Born to be DFIR Team </a:t>
            </a:r>
          </a:p>
          <a:p>
            <a:pPr marL="457200" indent="-457200">
              <a:buFont typeface="Wingdings" panose="05000000000000000000" pitchFamily="2" charset="2"/>
              <a:buChar char="v"/>
            </a:pPr>
            <a:r>
              <a:rPr lang="en-US" sz="2800" b="1" dirty="0"/>
              <a:t>Community Lead @ Cyber Defense Community Indonesia</a:t>
            </a:r>
          </a:p>
          <a:p>
            <a:pPr marL="457200" indent="-457200">
              <a:buFont typeface="Wingdings" panose="05000000000000000000" pitchFamily="2" charset="2"/>
              <a:buChar char="v"/>
            </a:pPr>
            <a:r>
              <a:rPr lang="en-US" sz="2800" b="1" dirty="0"/>
              <a:t>Member of Indonesia Honeynet Project </a:t>
            </a:r>
          </a:p>
          <a:p>
            <a:pPr marL="457200" indent="-457200">
              <a:buFont typeface="Wingdings" panose="05000000000000000000" pitchFamily="2" charset="2"/>
              <a:buChar char="v"/>
            </a:pPr>
            <a:r>
              <a:rPr lang="en-US" sz="2800" b="1" dirty="0" err="1"/>
              <a:t>Opreker</a:t>
            </a:r>
            <a:r>
              <a:rPr lang="en-US" sz="2800" b="1" dirty="0"/>
              <a:t> and Researcher</a:t>
            </a:r>
          </a:p>
          <a:p>
            <a:pPr marL="457200" indent="-457200">
              <a:buFont typeface="Wingdings" panose="05000000000000000000" pitchFamily="2" charset="2"/>
              <a:buChar char="v"/>
            </a:pPr>
            <a:r>
              <a:rPr lang="en-US" sz="2800" b="1" dirty="0"/>
              <a:t>{GEIR | GCIH | GMON | GCFE | GICSP | CEH | CSA | ECSA | ECIH | CHFI | CTIA | ECSS | </a:t>
            </a:r>
            <a:r>
              <a:rPr lang="en-US" sz="2800" b="1" dirty="0" err="1"/>
              <a:t>eCIR</a:t>
            </a:r>
            <a:r>
              <a:rPr lang="en-US" sz="2800" b="1" dirty="0"/>
              <a:t> | </a:t>
            </a:r>
            <a:r>
              <a:rPr lang="en-US" sz="2800" b="1" dirty="0" err="1"/>
              <a:t>eCTHP</a:t>
            </a:r>
            <a:r>
              <a:rPr lang="en-US" sz="2800" b="1" dirty="0"/>
              <a:t> | </a:t>
            </a:r>
            <a:r>
              <a:rPr lang="en-US" sz="2800" b="1" dirty="0" err="1"/>
              <a:t>eCMAP</a:t>
            </a:r>
            <a:r>
              <a:rPr lang="en-US" sz="2800" b="1" dirty="0"/>
              <a:t>} Certifications Holder</a:t>
            </a:r>
          </a:p>
        </p:txBody>
      </p:sp>
      <p:sp>
        <p:nvSpPr>
          <p:cNvPr id="5" name="Date Placeholder 4">
            <a:extLst>
              <a:ext uri="{FF2B5EF4-FFF2-40B4-BE49-F238E27FC236}">
                <a16:creationId xmlns:a16="http://schemas.microsoft.com/office/drawing/2014/main" id="{B30682DD-F45C-41F7-B249-6BC03A630085}"/>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3DBE2154-FBF8-E93D-4B57-5BC96B049476}"/>
              </a:ext>
            </a:extLst>
          </p:cNvPr>
          <p:cNvSpPr>
            <a:spLocks noGrp="1"/>
          </p:cNvSpPr>
          <p:nvPr>
            <p:ph type="sldNum" sz="quarter" idx="12"/>
          </p:nvPr>
        </p:nvSpPr>
        <p:spPr/>
        <p:txBody>
          <a:bodyPr/>
          <a:lstStyle/>
          <a:p>
            <a:fld id="{1FEE8131-3D94-491F-B6BA-AAAC37EC5109}" type="slidenum">
              <a:rPr lang="en-ID" smtClean="0"/>
              <a:pPr/>
              <a:t>2</a:t>
            </a:fld>
            <a:endParaRPr lang="en-ID" dirty="0"/>
          </a:p>
        </p:txBody>
      </p:sp>
    </p:spTree>
    <p:extLst>
      <p:ext uri="{BB962C8B-B14F-4D97-AF65-F5344CB8AC3E}">
        <p14:creationId xmlns:p14="http://schemas.microsoft.com/office/powerpoint/2010/main" val="2876867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EEA123F-B009-6924-8F56-4E56FE9BC92F}"/>
              </a:ext>
            </a:extLst>
          </p:cNvPr>
          <p:cNvPicPr>
            <a:picLocks noGrp="1" noChangeAspect="1"/>
          </p:cNvPicPr>
          <p:nvPr>
            <p:ph idx="1"/>
          </p:nvPr>
        </p:nvPicPr>
        <p:blipFill>
          <a:blip r:embed="rId2"/>
          <a:stretch>
            <a:fillRect/>
          </a:stretch>
        </p:blipFill>
        <p:spPr>
          <a:xfrm>
            <a:off x="471653" y="967799"/>
            <a:ext cx="11020418" cy="4997450"/>
          </a:xfrm>
        </p:spPr>
      </p:pic>
      <p:sp>
        <p:nvSpPr>
          <p:cNvPr id="3" name="Date Placeholder 2">
            <a:extLst>
              <a:ext uri="{FF2B5EF4-FFF2-40B4-BE49-F238E27FC236}">
                <a16:creationId xmlns:a16="http://schemas.microsoft.com/office/drawing/2014/main" id="{A26E952F-0800-9A3D-2387-929EC406C559}"/>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AAB296AD-8D73-4452-A1DE-481596E25EE8}"/>
              </a:ext>
            </a:extLst>
          </p:cNvPr>
          <p:cNvSpPr>
            <a:spLocks noGrp="1"/>
          </p:cNvSpPr>
          <p:nvPr>
            <p:ph type="ftr" sz="quarter" idx="11"/>
          </p:nvPr>
        </p:nvSpPr>
        <p:spPr/>
        <p:txBody>
          <a:bodyPr/>
          <a:lstStyle/>
          <a:p>
            <a:r>
              <a:rPr lang="en-ID"/>
              <a:t>https://threathunting.id</a:t>
            </a:r>
          </a:p>
        </p:txBody>
      </p:sp>
      <p:sp>
        <p:nvSpPr>
          <p:cNvPr id="6" name="Title 5">
            <a:extLst>
              <a:ext uri="{FF2B5EF4-FFF2-40B4-BE49-F238E27FC236}">
                <a16:creationId xmlns:a16="http://schemas.microsoft.com/office/drawing/2014/main" id="{B2ADF48B-B2C3-89D1-9B25-2525AC60A478}"/>
              </a:ext>
            </a:extLst>
          </p:cNvPr>
          <p:cNvSpPr>
            <a:spLocks noGrp="1"/>
          </p:cNvSpPr>
          <p:nvPr>
            <p:ph type="title"/>
          </p:nvPr>
        </p:nvSpPr>
        <p:spPr/>
        <p:txBody>
          <a:bodyPr>
            <a:normAutofit fontScale="90000"/>
          </a:bodyPr>
          <a:lstStyle/>
          <a:p>
            <a:r>
              <a:rPr lang="en-GB" dirty="0"/>
              <a:t>Endpoint Telemetry</a:t>
            </a:r>
            <a:endParaRPr lang="en-US" dirty="0"/>
          </a:p>
        </p:txBody>
      </p:sp>
      <p:sp>
        <p:nvSpPr>
          <p:cNvPr id="2" name="Slide Number Placeholder 1">
            <a:extLst>
              <a:ext uri="{FF2B5EF4-FFF2-40B4-BE49-F238E27FC236}">
                <a16:creationId xmlns:a16="http://schemas.microsoft.com/office/drawing/2014/main" id="{C6D1050A-7F23-8258-336C-0DF4E64C15D4}"/>
              </a:ext>
            </a:extLst>
          </p:cNvPr>
          <p:cNvSpPr>
            <a:spLocks noGrp="1"/>
          </p:cNvSpPr>
          <p:nvPr>
            <p:ph type="sldNum" sz="quarter" idx="12"/>
          </p:nvPr>
        </p:nvSpPr>
        <p:spPr/>
        <p:txBody>
          <a:bodyPr/>
          <a:lstStyle/>
          <a:p>
            <a:fld id="{1FEE8131-3D94-491F-B6BA-AAAC37EC5109}" type="slidenum">
              <a:rPr lang="en-ID" smtClean="0"/>
              <a:t>20</a:t>
            </a:fld>
            <a:endParaRPr lang="en-ID"/>
          </a:p>
        </p:txBody>
      </p:sp>
      <p:sp>
        <p:nvSpPr>
          <p:cNvPr id="5" name="TextBox 4">
            <a:extLst>
              <a:ext uri="{FF2B5EF4-FFF2-40B4-BE49-F238E27FC236}">
                <a16:creationId xmlns:a16="http://schemas.microsoft.com/office/drawing/2014/main" id="{EDE4F105-03AB-B9F2-5918-430BB310EBDB}"/>
              </a:ext>
            </a:extLst>
          </p:cNvPr>
          <p:cNvSpPr txBox="1"/>
          <p:nvPr/>
        </p:nvSpPr>
        <p:spPr>
          <a:xfrm>
            <a:off x="1517822" y="5923511"/>
            <a:ext cx="8648986" cy="461665"/>
          </a:xfrm>
          <a:prstGeom prst="rect">
            <a:avLst/>
          </a:prstGeom>
          <a:noFill/>
        </p:spPr>
        <p:txBody>
          <a:bodyPr wrap="square">
            <a:spAutoFit/>
          </a:bodyPr>
          <a:lstStyle/>
          <a:p>
            <a:pPr algn="ctr"/>
            <a:r>
              <a:rPr lang="en-GB" sz="1200" b="1" dirty="0"/>
              <a:t>Detection Engineering In Modern Day Security Organization by </a:t>
            </a:r>
            <a:r>
              <a:rPr lang="en-GB" sz="1200" b="1" dirty="0" err="1"/>
              <a:t>Tondang</a:t>
            </a:r>
            <a:r>
              <a:rPr lang="en-GB" sz="1200" b="1" dirty="0"/>
              <a:t> </a:t>
            </a:r>
            <a:r>
              <a:rPr lang="en-GB" sz="1200" b="1" dirty="0" err="1"/>
              <a:t>Mangatas</a:t>
            </a:r>
            <a:r>
              <a:rPr lang="en-GB" sz="1200" b="1" dirty="0"/>
              <a:t> and Sylvain Lu </a:t>
            </a:r>
          </a:p>
          <a:p>
            <a:pPr algn="ctr"/>
            <a:r>
              <a:rPr lang="en-GB" sz="1200" b="1" dirty="0"/>
              <a:t>https://www.youtube.com/watch?v=Q5uR-XePEYE</a:t>
            </a:r>
          </a:p>
        </p:txBody>
      </p:sp>
    </p:spTree>
    <p:extLst>
      <p:ext uri="{BB962C8B-B14F-4D97-AF65-F5344CB8AC3E}">
        <p14:creationId xmlns:p14="http://schemas.microsoft.com/office/powerpoint/2010/main" val="306743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DB74DC2-B57A-3A2F-4A81-063D72AB632F}"/>
              </a:ext>
            </a:extLst>
          </p:cNvPr>
          <p:cNvPicPr>
            <a:picLocks noGrp="1" noChangeAspect="1"/>
          </p:cNvPicPr>
          <p:nvPr>
            <p:ph idx="1"/>
          </p:nvPr>
        </p:nvPicPr>
        <p:blipFill>
          <a:blip r:embed="rId2"/>
          <a:stretch>
            <a:fillRect/>
          </a:stretch>
        </p:blipFill>
        <p:spPr>
          <a:xfrm>
            <a:off x="573445" y="864861"/>
            <a:ext cx="10752881" cy="4997450"/>
          </a:xfrm>
        </p:spPr>
      </p:pic>
      <p:sp>
        <p:nvSpPr>
          <p:cNvPr id="3" name="Date Placeholder 2">
            <a:extLst>
              <a:ext uri="{FF2B5EF4-FFF2-40B4-BE49-F238E27FC236}">
                <a16:creationId xmlns:a16="http://schemas.microsoft.com/office/drawing/2014/main" id="{53C386EF-FE6B-914A-2047-BBF8CC315CC9}"/>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F50892F0-0903-EC9F-9D0E-FCA1FD15DDD0}"/>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D9CADC16-878C-3252-CEDF-E58AF40B99EF}"/>
              </a:ext>
            </a:extLst>
          </p:cNvPr>
          <p:cNvSpPr>
            <a:spLocks noGrp="1"/>
          </p:cNvSpPr>
          <p:nvPr>
            <p:ph type="sldNum" sz="quarter" idx="12"/>
          </p:nvPr>
        </p:nvSpPr>
        <p:spPr/>
        <p:txBody>
          <a:bodyPr/>
          <a:lstStyle/>
          <a:p>
            <a:fld id="{1FEE8131-3D94-491F-B6BA-AAAC37EC5109}" type="slidenum">
              <a:rPr lang="en-ID" smtClean="0"/>
              <a:t>21</a:t>
            </a:fld>
            <a:endParaRPr lang="en-ID"/>
          </a:p>
        </p:txBody>
      </p:sp>
      <p:sp>
        <p:nvSpPr>
          <p:cNvPr id="6" name="Title 5">
            <a:extLst>
              <a:ext uri="{FF2B5EF4-FFF2-40B4-BE49-F238E27FC236}">
                <a16:creationId xmlns:a16="http://schemas.microsoft.com/office/drawing/2014/main" id="{EAC87E7E-F4D7-FEB0-33CE-238CBE2C51C0}"/>
              </a:ext>
            </a:extLst>
          </p:cNvPr>
          <p:cNvSpPr>
            <a:spLocks noGrp="1"/>
          </p:cNvSpPr>
          <p:nvPr>
            <p:ph type="title"/>
          </p:nvPr>
        </p:nvSpPr>
        <p:spPr/>
        <p:txBody>
          <a:bodyPr>
            <a:normAutofit fontScale="90000"/>
          </a:bodyPr>
          <a:lstStyle/>
          <a:p>
            <a:r>
              <a:rPr lang="en-GB" dirty="0"/>
              <a:t>Network &amp; Network Security Telemetry</a:t>
            </a:r>
            <a:endParaRPr lang="en-US" dirty="0"/>
          </a:p>
        </p:txBody>
      </p:sp>
      <p:sp>
        <p:nvSpPr>
          <p:cNvPr id="2" name="TextBox 1">
            <a:extLst>
              <a:ext uri="{FF2B5EF4-FFF2-40B4-BE49-F238E27FC236}">
                <a16:creationId xmlns:a16="http://schemas.microsoft.com/office/drawing/2014/main" id="{793B7CCD-15F6-6680-34E6-18354960546A}"/>
              </a:ext>
            </a:extLst>
          </p:cNvPr>
          <p:cNvSpPr txBox="1"/>
          <p:nvPr/>
        </p:nvSpPr>
        <p:spPr>
          <a:xfrm>
            <a:off x="1517822" y="5923511"/>
            <a:ext cx="8648986" cy="461665"/>
          </a:xfrm>
          <a:prstGeom prst="rect">
            <a:avLst/>
          </a:prstGeom>
          <a:noFill/>
        </p:spPr>
        <p:txBody>
          <a:bodyPr wrap="square">
            <a:spAutoFit/>
          </a:bodyPr>
          <a:lstStyle/>
          <a:p>
            <a:pPr algn="ctr"/>
            <a:r>
              <a:rPr lang="en-GB" sz="1200" b="1" dirty="0"/>
              <a:t>Detection Engineering In Modern Day Security Organization by </a:t>
            </a:r>
            <a:r>
              <a:rPr lang="en-GB" sz="1200" b="1" dirty="0" err="1"/>
              <a:t>Tondang</a:t>
            </a:r>
            <a:r>
              <a:rPr lang="en-GB" sz="1200" b="1" dirty="0"/>
              <a:t> </a:t>
            </a:r>
            <a:r>
              <a:rPr lang="en-GB" sz="1200" b="1" dirty="0" err="1"/>
              <a:t>Mangatas</a:t>
            </a:r>
            <a:r>
              <a:rPr lang="en-GB" sz="1200" b="1" dirty="0"/>
              <a:t> and Sylvain Lu </a:t>
            </a:r>
          </a:p>
          <a:p>
            <a:pPr algn="ctr"/>
            <a:r>
              <a:rPr lang="en-GB" sz="1200" b="1" dirty="0"/>
              <a:t>https://www.youtube.com/watch?v=Q5uR-XePEYE</a:t>
            </a:r>
          </a:p>
        </p:txBody>
      </p:sp>
    </p:spTree>
    <p:extLst>
      <p:ext uri="{BB962C8B-B14F-4D97-AF65-F5344CB8AC3E}">
        <p14:creationId xmlns:p14="http://schemas.microsoft.com/office/powerpoint/2010/main" val="3319904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B33BBB6-53D3-4C2F-CE57-6FB01EC54593}"/>
              </a:ext>
            </a:extLst>
          </p:cNvPr>
          <p:cNvPicPr>
            <a:picLocks noGrp="1" noChangeAspect="1"/>
          </p:cNvPicPr>
          <p:nvPr>
            <p:ph idx="1"/>
          </p:nvPr>
        </p:nvPicPr>
        <p:blipFill>
          <a:blip r:embed="rId2"/>
          <a:stretch>
            <a:fillRect/>
          </a:stretch>
        </p:blipFill>
        <p:spPr>
          <a:xfrm>
            <a:off x="361838" y="968556"/>
            <a:ext cx="11062971" cy="4997450"/>
          </a:xfrm>
        </p:spPr>
      </p:pic>
      <p:sp>
        <p:nvSpPr>
          <p:cNvPr id="3" name="Date Placeholder 2">
            <a:extLst>
              <a:ext uri="{FF2B5EF4-FFF2-40B4-BE49-F238E27FC236}">
                <a16:creationId xmlns:a16="http://schemas.microsoft.com/office/drawing/2014/main" id="{8E31BDAD-DCD5-9004-7727-C20304195ACE}"/>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08D79DA5-5E94-D0E5-7710-C0858E2C0D0F}"/>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ADCA7332-D638-2C7D-4534-A45ECA28CABF}"/>
              </a:ext>
            </a:extLst>
          </p:cNvPr>
          <p:cNvSpPr>
            <a:spLocks noGrp="1"/>
          </p:cNvSpPr>
          <p:nvPr>
            <p:ph type="sldNum" sz="quarter" idx="12"/>
          </p:nvPr>
        </p:nvSpPr>
        <p:spPr/>
        <p:txBody>
          <a:bodyPr/>
          <a:lstStyle/>
          <a:p>
            <a:fld id="{1FEE8131-3D94-491F-B6BA-AAAC37EC5109}" type="slidenum">
              <a:rPr lang="en-ID" smtClean="0"/>
              <a:t>22</a:t>
            </a:fld>
            <a:endParaRPr lang="en-ID"/>
          </a:p>
        </p:txBody>
      </p:sp>
      <p:sp>
        <p:nvSpPr>
          <p:cNvPr id="6" name="Title 5">
            <a:extLst>
              <a:ext uri="{FF2B5EF4-FFF2-40B4-BE49-F238E27FC236}">
                <a16:creationId xmlns:a16="http://schemas.microsoft.com/office/drawing/2014/main" id="{D1EDEBCB-D1CC-6F8B-6BFA-6177AF01B8CD}"/>
              </a:ext>
            </a:extLst>
          </p:cNvPr>
          <p:cNvSpPr>
            <a:spLocks noGrp="1"/>
          </p:cNvSpPr>
          <p:nvPr>
            <p:ph type="title"/>
          </p:nvPr>
        </p:nvSpPr>
        <p:spPr/>
        <p:txBody>
          <a:bodyPr>
            <a:normAutofit fontScale="90000"/>
          </a:bodyPr>
          <a:lstStyle/>
          <a:p>
            <a:r>
              <a:rPr lang="en-GB" dirty="0"/>
              <a:t>Cloud Telemetry</a:t>
            </a:r>
            <a:endParaRPr lang="en-US" dirty="0"/>
          </a:p>
        </p:txBody>
      </p:sp>
      <p:sp>
        <p:nvSpPr>
          <p:cNvPr id="2" name="TextBox 1">
            <a:extLst>
              <a:ext uri="{FF2B5EF4-FFF2-40B4-BE49-F238E27FC236}">
                <a16:creationId xmlns:a16="http://schemas.microsoft.com/office/drawing/2014/main" id="{D822BD14-8DED-1EFB-C63A-6D0C38172980}"/>
              </a:ext>
            </a:extLst>
          </p:cNvPr>
          <p:cNvSpPr txBox="1"/>
          <p:nvPr/>
        </p:nvSpPr>
        <p:spPr>
          <a:xfrm>
            <a:off x="1517822" y="5923511"/>
            <a:ext cx="8648986" cy="461665"/>
          </a:xfrm>
          <a:prstGeom prst="rect">
            <a:avLst/>
          </a:prstGeom>
          <a:noFill/>
        </p:spPr>
        <p:txBody>
          <a:bodyPr wrap="square">
            <a:spAutoFit/>
          </a:bodyPr>
          <a:lstStyle/>
          <a:p>
            <a:pPr algn="ctr"/>
            <a:r>
              <a:rPr lang="en-GB" sz="1200" b="1" dirty="0"/>
              <a:t>Detection Engineering In Modern Day Security Organization by </a:t>
            </a:r>
            <a:r>
              <a:rPr lang="en-GB" sz="1200" b="1" dirty="0" err="1"/>
              <a:t>Tondang</a:t>
            </a:r>
            <a:r>
              <a:rPr lang="en-GB" sz="1200" b="1" dirty="0"/>
              <a:t> </a:t>
            </a:r>
            <a:r>
              <a:rPr lang="en-GB" sz="1200" b="1" dirty="0" err="1"/>
              <a:t>Mangatas</a:t>
            </a:r>
            <a:r>
              <a:rPr lang="en-GB" sz="1200" b="1" dirty="0"/>
              <a:t> and Sylvain Lu </a:t>
            </a:r>
          </a:p>
          <a:p>
            <a:pPr algn="ctr"/>
            <a:r>
              <a:rPr lang="en-GB" sz="1200" b="1" dirty="0"/>
              <a:t>https://www.youtube.com/watch?v=Q5uR-XePEYE</a:t>
            </a:r>
          </a:p>
        </p:txBody>
      </p:sp>
    </p:spTree>
    <p:extLst>
      <p:ext uri="{BB962C8B-B14F-4D97-AF65-F5344CB8AC3E}">
        <p14:creationId xmlns:p14="http://schemas.microsoft.com/office/powerpoint/2010/main" val="4081574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8281-2D39-D1EE-81FC-54DF3EA2065C}"/>
              </a:ext>
            </a:extLst>
          </p:cNvPr>
          <p:cNvSpPr>
            <a:spLocks noGrp="1"/>
          </p:cNvSpPr>
          <p:nvPr>
            <p:ph type="title"/>
          </p:nvPr>
        </p:nvSpPr>
        <p:spPr/>
        <p:txBody>
          <a:bodyPr/>
          <a:lstStyle/>
          <a:p>
            <a:r>
              <a:rPr lang="en-GB" dirty="0"/>
              <a:t>Detection Engineering</a:t>
            </a:r>
            <a:endParaRPr lang="en-US" dirty="0"/>
          </a:p>
        </p:txBody>
      </p:sp>
      <p:sp>
        <p:nvSpPr>
          <p:cNvPr id="3" name="Text Placeholder 2">
            <a:extLst>
              <a:ext uri="{FF2B5EF4-FFF2-40B4-BE49-F238E27FC236}">
                <a16:creationId xmlns:a16="http://schemas.microsoft.com/office/drawing/2014/main" id="{3113E493-E017-D0DC-B7A3-B965D6F85FD5}"/>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E83441F-071B-BE16-00D8-F9EF11E5DB33}"/>
              </a:ext>
            </a:extLst>
          </p:cNvPr>
          <p:cNvSpPr>
            <a:spLocks noGrp="1"/>
          </p:cNvSpPr>
          <p:nvPr>
            <p:ph type="dt" sz="half" idx="10"/>
          </p:nvPr>
        </p:nvSpPr>
        <p:spPr/>
        <p:txBody>
          <a:bodyPr/>
          <a:lstStyle/>
          <a:p>
            <a:r>
              <a:rPr lang="en-US"/>
              <a:t>25/2/2025</a:t>
            </a:r>
            <a:endParaRPr lang="en-ID"/>
          </a:p>
        </p:txBody>
      </p:sp>
      <p:sp>
        <p:nvSpPr>
          <p:cNvPr id="5" name="Footer Placeholder 4">
            <a:extLst>
              <a:ext uri="{FF2B5EF4-FFF2-40B4-BE49-F238E27FC236}">
                <a16:creationId xmlns:a16="http://schemas.microsoft.com/office/drawing/2014/main" id="{4A35E029-5FF7-2E0E-B2B2-16F920BF67C7}"/>
              </a:ext>
            </a:extLst>
          </p:cNvPr>
          <p:cNvSpPr>
            <a:spLocks noGrp="1"/>
          </p:cNvSpPr>
          <p:nvPr>
            <p:ph type="ftr" sz="quarter" idx="11"/>
          </p:nvPr>
        </p:nvSpPr>
        <p:spPr/>
        <p:txBody>
          <a:bodyPr/>
          <a:lstStyle/>
          <a:p>
            <a:r>
              <a:rPr lang="en-ID"/>
              <a:t>https://threathunting.id</a:t>
            </a:r>
          </a:p>
        </p:txBody>
      </p:sp>
      <p:sp>
        <p:nvSpPr>
          <p:cNvPr id="6" name="Slide Number Placeholder 5">
            <a:extLst>
              <a:ext uri="{FF2B5EF4-FFF2-40B4-BE49-F238E27FC236}">
                <a16:creationId xmlns:a16="http://schemas.microsoft.com/office/drawing/2014/main" id="{6BDF2086-5E43-86E1-7B6D-C0F9C883823D}"/>
              </a:ext>
            </a:extLst>
          </p:cNvPr>
          <p:cNvSpPr>
            <a:spLocks noGrp="1"/>
          </p:cNvSpPr>
          <p:nvPr>
            <p:ph type="sldNum" sz="quarter" idx="12"/>
          </p:nvPr>
        </p:nvSpPr>
        <p:spPr/>
        <p:txBody>
          <a:bodyPr/>
          <a:lstStyle/>
          <a:p>
            <a:fld id="{1FEE8131-3D94-491F-B6BA-AAAC37EC5109}" type="slidenum">
              <a:rPr lang="en-ID" smtClean="0"/>
              <a:t>23</a:t>
            </a:fld>
            <a:endParaRPr lang="en-ID"/>
          </a:p>
        </p:txBody>
      </p:sp>
    </p:spTree>
    <p:extLst>
      <p:ext uri="{BB962C8B-B14F-4D97-AF65-F5344CB8AC3E}">
        <p14:creationId xmlns:p14="http://schemas.microsoft.com/office/powerpoint/2010/main" val="1496987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F8CFA61-3D06-2CFE-09BC-B4DF6EEBAB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2532" y="930275"/>
            <a:ext cx="7838920" cy="4997450"/>
          </a:xfrm>
        </p:spPr>
      </p:pic>
      <p:sp>
        <p:nvSpPr>
          <p:cNvPr id="5" name="Title 4">
            <a:extLst>
              <a:ext uri="{FF2B5EF4-FFF2-40B4-BE49-F238E27FC236}">
                <a16:creationId xmlns:a16="http://schemas.microsoft.com/office/drawing/2014/main" id="{741FAF51-404D-5603-D8A0-7234A9A140EF}"/>
              </a:ext>
            </a:extLst>
          </p:cNvPr>
          <p:cNvSpPr>
            <a:spLocks noGrp="1"/>
          </p:cNvSpPr>
          <p:nvPr>
            <p:ph type="title"/>
          </p:nvPr>
        </p:nvSpPr>
        <p:spPr/>
        <p:txBody>
          <a:bodyPr>
            <a:normAutofit/>
          </a:bodyPr>
          <a:lstStyle/>
          <a:p>
            <a:r>
              <a:rPr lang="en-GB" sz="2700" dirty="0"/>
              <a:t>Detection Engineering, Data Engineering, and Response</a:t>
            </a:r>
            <a:endParaRPr lang="en-US" sz="2700" dirty="0"/>
          </a:p>
        </p:txBody>
      </p:sp>
      <p:sp>
        <p:nvSpPr>
          <p:cNvPr id="9" name="TextBox 8">
            <a:extLst>
              <a:ext uri="{FF2B5EF4-FFF2-40B4-BE49-F238E27FC236}">
                <a16:creationId xmlns:a16="http://schemas.microsoft.com/office/drawing/2014/main" id="{44AA9AC6-B798-B8AD-5455-22020D0D3310}"/>
              </a:ext>
            </a:extLst>
          </p:cNvPr>
          <p:cNvSpPr txBox="1"/>
          <p:nvPr/>
        </p:nvSpPr>
        <p:spPr>
          <a:xfrm>
            <a:off x="3048762" y="5964301"/>
            <a:ext cx="6094476" cy="276999"/>
          </a:xfrm>
          <a:prstGeom prst="rect">
            <a:avLst/>
          </a:prstGeom>
          <a:noFill/>
        </p:spPr>
        <p:txBody>
          <a:bodyPr wrap="square">
            <a:spAutoFit/>
          </a:bodyPr>
          <a:lstStyle/>
          <a:p>
            <a:pPr algn="ctr"/>
            <a:r>
              <a:rPr lang="en-US" sz="1200" dirty="0"/>
              <a:t>https://netenrich.com/guides/managed-detection-and-response-guide</a:t>
            </a:r>
          </a:p>
        </p:txBody>
      </p:sp>
      <p:sp>
        <p:nvSpPr>
          <p:cNvPr id="8" name="Footer Placeholder 7">
            <a:extLst>
              <a:ext uri="{FF2B5EF4-FFF2-40B4-BE49-F238E27FC236}">
                <a16:creationId xmlns:a16="http://schemas.microsoft.com/office/drawing/2014/main" id="{E9790A3D-53F9-9BD7-D871-CA5CB8AE310F}"/>
              </a:ext>
            </a:extLst>
          </p:cNvPr>
          <p:cNvSpPr>
            <a:spLocks noGrp="1"/>
          </p:cNvSpPr>
          <p:nvPr>
            <p:ph type="ftr" sz="quarter" idx="11"/>
          </p:nvPr>
        </p:nvSpPr>
        <p:spPr/>
        <p:txBody>
          <a:bodyPr/>
          <a:lstStyle/>
          <a:p>
            <a:r>
              <a:rPr lang="en-ID"/>
              <a:t>https://threathunting.id</a:t>
            </a:r>
          </a:p>
        </p:txBody>
      </p:sp>
      <p:sp>
        <p:nvSpPr>
          <p:cNvPr id="10" name="Date Placeholder 9">
            <a:extLst>
              <a:ext uri="{FF2B5EF4-FFF2-40B4-BE49-F238E27FC236}">
                <a16:creationId xmlns:a16="http://schemas.microsoft.com/office/drawing/2014/main" id="{C21B85E0-69E1-23FC-B514-3AF3584B799F}"/>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16811078-2918-C929-CECC-EAF119721F06}"/>
              </a:ext>
            </a:extLst>
          </p:cNvPr>
          <p:cNvSpPr>
            <a:spLocks noGrp="1"/>
          </p:cNvSpPr>
          <p:nvPr>
            <p:ph type="sldNum" sz="quarter" idx="12"/>
          </p:nvPr>
        </p:nvSpPr>
        <p:spPr/>
        <p:txBody>
          <a:bodyPr/>
          <a:lstStyle/>
          <a:p>
            <a:fld id="{1FEE8131-3D94-491F-B6BA-AAAC37EC5109}" type="slidenum">
              <a:rPr lang="en-ID" smtClean="0"/>
              <a:t>24</a:t>
            </a:fld>
            <a:endParaRPr lang="en-ID"/>
          </a:p>
        </p:txBody>
      </p:sp>
    </p:spTree>
    <p:extLst>
      <p:ext uri="{BB962C8B-B14F-4D97-AF65-F5344CB8AC3E}">
        <p14:creationId xmlns:p14="http://schemas.microsoft.com/office/powerpoint/2010/main" val="30088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B32111-E981-7D0F-CC78-4B2FFBB61232}"/>
              </a:ext>
            </a:extLst>
          </p:cNvPr>
          <p:cNvSpPr>
            <a:spLocks noGrp="1"/>
          </p:cNvSpPr>
          <p:nvPr>
            <p:ph idx="1"/>
          </p:nvPr>
        </p:nvSpPr>
        <p:spPr/>
        <p:txBody>
          <a:bodyPr>
            <a:normAutofit lnSpcReduction="10000"/>
          </a:bodyPr>
          <a:lstStyle/>
          <a:p>
            <a:r>
              <a:rPr lang="en-GB" dirty="0"/>
              <a:t>Detection engineering is a set of practices and systems to </a:t>
            </a:r>
            <a:r>
              <a:rPr lang="en-GB" b="1" dirty="0"/>
              <a:t>deliver modern and effective threat detection.</a:t>
            </a:r>
          </a:p>
          <a:p>
            <a:r>
              <a:rPr lang="en-GB" dirty="0"/>
              <a:t>When building a solid detection engineering, the main goal is to catch malicious things and to not catch too many not malicious things. </a:t>
            </a:r>
          </a:p>
          <a:p>
            <a:r>
              <a:rPr lang="en-GB" dirty="0"/>
              <a:t>If the detection system interrupt an analyst’s activities because calling attention to things that are not malicious, then you’re creating more work for the analysts.</a:t>
            </a:r>
          </a:p>
          <a:p>
            <a:r>
              <a:rPr lang="en-GB" dirty="0"/>
              <a:t>Detection products only create value by detecting things that are truly bad,  and most detection products lean towards detecting more activity so as to not miss anything.</a:t>
            </a:r>
          </a:p>
          <a:p>
            <a:endParaRPr lang="en-GB" dirty="0"/>
          </a:p>
        </p:txBody>
      </p:sp>
      <p:sp>
        <p:nvSpPr>
          <p:cNvPr id="3" name="Date Placeholder 2">
            <a:extLst>
              <a:ext uri="{FF2B5EF4-FFF2-40B4-BE49-F238E27FC236}">
                <a16:creationId xmlns:a16="http://schemas.microsoft.com/office/drawing/2014/main" id="{4AC5135C-C668-4F1C-AFB2-4B5418C056BA}"/>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1786A747-740A-AD46-2157-16191D2D8D2A}"/>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5FB1CEDB-91CA-E419-2A8E-A6608227B0A1}"/>
              </a:ext>
            </a:extLst>
          </p:cNvPr>
          <p:cNvSpPr>
            <a:spLocks noGrp="1"/>
          </p:cNvSpPr>
          <p:nvPr>
            <p:ph type="sldNum" sz="quarter" idx="12"/>
          </p:nvPr>
        </p:nvSpPr>
        <p:spPr/>
        <p:txBody>
          <a:bodyPr/>
          <a:lstStyle/>
          <a:p>
            <a:fld id="{1FEE8131-3D94-491F-B6BA-AAAC37EC5109}" type="slidenum">
              <a:rPr lang="en-ID" smtClean="0"/>
              <a:t>25</a:t>
            </a:fld>
            <a:endParaRPr lang="en-ID"/>
          </a:p>
        </p:txBody>
      </p:sp>
      <p:sp>
        <p:nvSpPr>
          <p:cNvPr id="6" name="Title 5">
            <a:extLst>
              <a:ext uri="{FF2B5EF4-FFF2-40B4-BE49-F238E27FC236}">
                <a16:creationId xmlns:a16="http://schemas.microsoft.com/office/drawing/2014/main" id="{79411B2D-62DC-30DA-1224-EC8407D2661A}"/>
              </a:ext>
            </a:extLst>
          </p:cNvPr>
          <p:cNvSpPr>
            <a:spLocks noGrp="1"/>
          </p:cNvSpPr>
          <p:nvPr>
            <p:ph type="title"/>
          </p:nvPr>
        </p:nvSpPr>
        <p:spPr/>
        <p:txBody>
          <a:bodyPr>
            <a:normAutofit fontScale="90000"/>
          </a:bodyPr>
          <a:lstStyle/>
          <a:p>
            <a:r>
              <a:rPr lang="en-GB" dirty="0"/>
              <a:t>Detection Engineering</a:t>
            </a:r>
            <a:endParaRPr lang="en-US" dirty="0"/>
          </a:p>
        </p:txBody>
      </p:sp>
    </p:spTree>
    <p:extLst>
      <p:ext uri="{BB962C8B-B14F-4D97-AF65-F5344CB8AC3E}">
        <p14:creationId xmlns:p14="http://schemas.microsoft.com/office/powerpoint/2010/main" val="362720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D53B1D3-87F3-90AA-CFD1-38643A3B4C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875" y="930275"/>
            <a:ext cx="8329083" cy="4997450"/>
          </a:xfrm>
        </p:spPr>
      </p:pic>
      <p:sp>
        <p:nvSpPr>
          <p:cNvPr id="5" name="Title 4">
            <a:extLst>
              <a:ext uri="{FF2B5EF4-FFF2-40B4-BE49-F238E27FC236}">
                <a16:creationId xmlns:a16="http://schemas.microsoft.com/office/drawing/2014/main" id="{DC1915F2-2837-184B-1FEA-C00649E30832}"/>
              </a:ext>
            </a:extLst>
          </p:cNvPr>
          <p:cNvSpPr>
            <a:spLocks noGrp="1"/>
          </p:cNvSpPr>
          <p:nvPr>
            <p:ph type="title"/>
          </p:nvPr>
        </p:nvSpPr>
        <p:spPr/>
        <p:txBody>
          <a:bodyPr>
            <a:normAutofit fontScale="90000"/>
          </a:bodyPr>
          <a:lstStyle/>
          <a:p>
            <a:r>
              <a:rPr lang="en-GB" dirty="0"/>
              <a:t>Detection Engineering in a Cycle</a:t>
            </a:r>
            <a:endParaRPr lang="en-US" dirty="0"/>
          </a:p>
        </p:txBody>
      </p:sp>
      <p:sp>
        <p:nvSpPr>
          <p:cNvPr id="9" name="TextBox 8">
            <a:extLst>
              <a:ext uri="{FF2B5EF4-FFF2-40B4-BE49-F238E27FC236}">
                <a16:creationId xmlns:a16="http://schemas.microsoft.com/office/drawing/2014/main" id="{CC5A9EB4-28A3-1D8B-414D-8AC02759ED20}"/>
              </a:ext>
            </a:extLst>
          </p:cNvPr>
          <p:cNvSpPr txBox="1"/>
          <p:nvPr/>
        </p:nvSpPr>
        <p:spPr>
          <a:xfrm>
            <a:off x="2948178" y="5998894"/>
            <a:ext cx="6094476" cy="369332"/>
          </a:xfrm>
          <a:prstGeom prst="rect">
            <a:avLst/>
          </a:prstGeom>
          <a:noFill/>
        </p:spPr>
        <p:txBody>
          <a:bodyPr wrap="square">
            <a:spAutoFit/>
          </a:bodyPr>
          <a:lstStyle/>
          <a:p>
            <a:pPr algn="ctr"/>
            <a:r>
              <a:rPr lang="en-US" dirty="0"/>
              <a:t>https://www.wallarm.com/what/detection-engineering</a:t>
            </a:r>
          </a:p>
        </p:txBody>
      </p:sp>
      <p:sp>
        <p:nvSpPr>
          <p:cNvPr id="8" name="Footer Placeholder 7">
            <a:extLst>
              <a:ext uri="{FF2B5EF4-FFF2-40B4-BE49-F238E27FC236}">
                <a16:creationId xmlns:a16="http://schemas.microsoft.com/office/drawing/2014/main" id="{150E6386-1CCA-205F-5909-1DC31CFAFD5A}"/>
              </a:ext>
            </a:extLst>
          </p:cNvPr>
          <p:cNvSpPr>
            <a:spLocks noGrp="1"/>
          </p:cNvSpPr>
          <p:nvPr>
            <p:ph type="ftr" sz="quarter" idx="11"/>
          </p:nvPr>
        </p:nvSpPr>
        <p:spPr/>
        <p:txBody>
          <a:bodyPr/>
          <a:lstStyle/>
          <a:p>
            <a:r>
              <a:rPr lang="en-ID"/>
              <a:t>https://threathunting.id</a:t>
            </a:r>
          </a:p>
        </p:txBody>
      </p:sp>
      <p:sp>
        <p:nvSpPr>
          <p:cNvPr id="10" name="Date Placeholder 9">
            <a:extLst>
              <a:ext uri="{FF2B5EF4-FFF2-40B4-BE49-F238E27FC236}">
                <a16:creationId xmlns:a16="http://schemas.microsoft.com/office/drawing/2014/main" id="{94A90DE1-78D8-3119-5DA1-067B2F8B7879}"/>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F290AE84-2C5B-E534-8947-F5295764F54D}"/>
              </a:ext>
            </a:extLst>
          </p:cNvPr>
          <p:cNvSpPr>
            <a:spLocks noGrp="1"/>
          </p:cNvSpPr>
          <p:nvPr>
            <p:ph type="sldNum" sz="quarter" idx="12"/>
          </p:nvPr>
        </p:nvSpPr>
        <p:spPr/>
        <p:txBody>
          <a:bodyPr/>
          <a:lstStyle/>
          <a:p>
            <a:fld id="{1FEE8131-3D94-491F-B6BA-AAAC37EC5109}" type="slidenum">
              <a:rPr lang="en-ID" smtClean="0"/>
              <a:t>26</a:t>
            </a:fld>
            <a:endParaRPr lang="en-ID"/>
          </a:p>
        </p:txBody>
      </p:sp>
    </p:spTree>
    <p:extLst>
      <p:ext uri="{BB962C8B-B14F-4D97-AF65-F5344CB8AC3E}">
        <p14:creationId xmlns:p14="http://schemas.microsoft.com/office/powerpoint/2010/main" val="172237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1314387-6BD4-40C0-BC6D-24521FD775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394" y="905256"/>
            <a:ext cx="9205181" cy="5230432"/>
          </a:xfrm>
        </p:spPr>
      </p:pic>
      <p:sp>
        <p:nvSpPr>
          <p:cNvPr id="5" name="Title 4">
            <a:extLst>
              <a:ext uri="{FF2B5EF4-FFF2-40B4-BE49-F238E27FC236}">
                <a16:creationId xmlns:a16="http://schemas.microsoft.com/office/drawing/2014/main" id="{064D5F4A-0472-78B8-75D0-6A6C4941515C}"/>
              </a:ext>
            </a:extLst>
          </p:cNvPr>
          <p:cNvSpPr>
            <a:spLocks noGrp="1"/>
          </p:cNvSpPr>
          <p:nvPr>
            <p:ph type="title"/>
          </p:nvPr>
        </p:nvSpPr>
        <p:spPr/>
        <p:txBody>
          <a:bodyPr>
            <a:normAutofit fontScale="90000"/>
          </a:bodyPr>
          <a:lstStyle/>
          <a:p>
            <a:r>
              <a:rPr lang="en-GB" dirty="0"/>
              <a:t>Detection and Response Roles Overview</a:t>
            </a:r>
            <a:endParaRPr lang="en-US" dirty="0"/>
          </a:p>
        </p:txBody>
      </p:sp>
      <p:sp>
        <p:nvSpPr>
          <p:cNvPr id="9" name="TextBox 8">
            <a:extLst>
              <a:ext uri="{FF2B5EF4-FFF2-40B4-BE49-F238E27FC236}">
                <a16:creationId xmlns:a16="http://schemas.microsoft.com/office/drawing/2014/main" id="{5B6CF723-50EE-6830-F756-0007B5AE42A6}"/>
              </a:ext>
            </a:extLst>
          </p:cNvPr>
          <p:cNvSpPr txBox="1"/>
          <p:nvPr/>
        </p:nvSpPr>
        <p:spPr>
          <a:xfrm>
            <a:off x="3147822" y="6106285"/>
            <a:ext cx="6094476" cy="276999"/>
          </a:xfrm>
          <a:prstGeom prst="rect">
            <a:avLst/>
          </a:prstGeom>
          <a:noFill/>
        </p:spPr>
        <p:txBody>
          <a:bodyPr wrap="square">
            <a:spAutoFit/>
          </a:bodyPr>
          <a:lstStyle/>
          <a:p>
            <a:pPr algn="ctr"/>
            <a:r>
              <a:rPr lang="en-US" sz="1200" dirty="0"/>
              <a:t>https://cyb3rops.medium.com/about-detection-engineering-44d39e0755f0</a:t>
            </a:r>
          </a:p>
        </p:txBody>
      </p:sp>
      <p:sp>
        <p:nvSpPr>
          <p:cNvPr id="8" name="Footer Placeholder 7">
            <a:extLst>
              <a:ext uri="{FF2B5EF4-FFF2-40B4-BE49-F238E27FC236}">
                <a16:creationId xmlns:a16="http://schemas.microsoft.com/office/drawing/2014/main" id="{178A89CA-A4F9-3862-D134-96526DC9E1C6}"/>
              </a:ext>
            </a:extLst>
          </p:cNvPr>
          <p:cNvSpPr>
            <a:spLocks noGrp="1"/>
          </p:cNvSpPr>
          <p:nvPr>
            <p:ph type="ftr" sz="quarter" idx="11"/>
          </p:nvPr>
        </p:nvSpPr>
        <p:spPr/>
        <p:txBody>
          <a:bodyPr/>
          <a:lstStyle/>
          <a:p>
            <a:r>
              <a:rPr lang="en-ID"/>
              <a:t>https://threathunting.id</a:t>
            </a:r>
          </a:p>
        </p:txBody>
      </p:sp>
      <p:sp>
        <p:nvSpPr>
          <p:cNvPr id="10" name="Date Placeholder 9">
            <a:extLst>
              <a:ext uri="{FF2B5EF4-FFF2-40B4-BE49-F238E27FC236}">
                <a16:creationId xmlns:a16="http://schemas.microsoft.com/office/drawing/2014/main" id="{2ABD990A-7CA0-9377-D39E-BB1982EBEA41}"/>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C8119F8C-7DE7-470F-3B30-349E3988C5A4}"/>
              </a:ext>
            </a:extLst>
          </p:cNvPr>
          <p:cNvSpPr>
            <a:spLocks noGrp="1"/>
          </p:cNvSpPr>
          <p:nvPr>
            <p:ph type="sldNum" sz="quarter" idx="12"/>
          </p:nvPr>
        </p:nvSpPr>
        <p:spPr/>
        <p:txBody>
          <a:bodyPr/>
          <a:lstStyle/>
          <a:p>
            <a:fld id="{1FEE8131-3D94-491F-B6BA-AAAC37EC5109}" type="slidenum">
              <a:rPr lang="en-ID" smtClean="0"/>
              <a:t>27</a:t>
            </a:fld>
            <a:endParaRPr lang="en-ID"/>
          </a:p>
        </p:txBody>
      </p:sp>
    </p:spTree>
    <p:extLst>
      <p:ext uri="{BB962C8B-B14F-4D97-AF65-F5344CB8AC3E}">
        <p14:creationId xmlns:p14="http://schemas.microsoft.com/office/powerpoint/2010/main" val="726387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7CC34DE-CB3C-883D-1914-A80624B04B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350963"/>
            <a:ext cx="7620000" cy="4572000"/>
          </a:xfrm>
        </p:spPr>
      </p:pic>
      <p:sp>
        <p:nvSpPr>
          <p:cNvPr id="5" name="Title 4">
            <a:extLst>
              <a:ext uri="{FF2B5EF4-FFF2-40B4-BE49-F238E27FC236}">
                <a16:creationId xmlns:a16="http://schemas.microsoft.com/office/drawing/2014/main" id="{E06FB001-273B-2EF7-6DCE-48BFF59EAF56}"/>
              </a:ext>
            </a:extLst>
          </p:cNvPr>
          <p:cNvSpPr>
            <a:spLocks noGrp="1"/>
          </p:cNvSpPr>
          <p:nvPr>
            <p:ph type="title"/>
          </p:nvPr>
        </p:nvSpPr>
        <p:spPr>
          <a:xfrm>
            <a:off x="410862" y="348204"/>
            <a:ext cx="10766726" cy="475387"/>
          </a:xfrm>
        </p:spPr>
        <p:txBody>
          <a:bodyPr>
            <a:noAutofit/>
          </a:bodyPr>
          <a:lstStyle/>
          <a:p>
            <a:r>
              <a:rPr lang="en-GB" sz="2400" dirty="0"/>
              <a:t>Relationship Between Detection Engineering and Other Entities</a:t>
            </a:r>
            <a:endParaRPr lang="en-US" sz="2400" dirty="0"/>
          </a:p>
        </p:txBody>
      </p:sp>
      <p:sp>
        <p:nvSpPr>
          <p:cNvPr id="6" name="TextBox 5">
            <a:extLst>
              <a:ext uri="{FF2B5EF4-FFF2-40B4-BE49-F238E27FC236}">
                <a16:creationId xmlns:a16="http://schemas.microsoft.com/office/drawing/2014/main" id="{5533EE7E-9276-CB89-6B7C-7DAE73C7F311}"/>
              </a:ext>
            </a:extLst>
          </p:cNvPr>
          <p:cNvSpPr txBox="1"/>
          <p:nvPr/>
        </p:nvSpPr>
        <p:spPr>
          <a:xfrm>
            <a:off x="3064208" y="6027290"/>
            <a:ext cx="6094476" cy="307777"/>
          </a:xfrm>
          <a:prstGeom prst="rect">
            <a:avLst/>
          </a:prstGeom>
          <a:noFill/>
        </p:spPr>
        <p:txBody>
          <a:bodyPr wrap="square">
            <a:spAutoFit/>
          </a:bodyPr>
          <a:lstStyle/>
          <a:p>
            <a:pPr algn="ctr"/>
            <a:r>
              <a:rPr lang="en-US" sz="1400" dirty="0"/>
              <a:t>https://www.wallarm.com/what/detection-engineering</a:t>
            </a:r>
          </a:p>
        </p:txBody>
      </p:sp>
      <p:sp>
        <p:nvSpPr>
          <p:cNvPr id="12" name="Footer Placeholder 11">
            <a:extLst>
              <a:ext uri="{FF2B5EF4-FFF2-40B4-BE49-F238E27FC236}">
                <a16:creationId xmlns:a16="http://schemas.microsoft.com/office/drawing/2014/main" id="{1D692AF1-7372-EB24-B3AD-B020E5CF1F0E}"/>
              </a:ext>
            </a:extLst>
          </p:cNvPr>
          <p:cNvSpPr>
            <a:spLocks noGrp="1"/>
          </p:cNvSpPr>
          <p:nvPr>
            <p:ph type="ftr" sz="quarter" idx="11"/>
          </p:nvPr>
        </p:nvSpPr>
        <p:spPr/>
        <p:txBody>
          <a:bodyPr/>
          <a:lstStyle/>
          <a:p>
            <a:r>
              <a:rPr lang="en-ID"/>
              <a:t>https://threathunting.id</a:t>
            </a:r>
          </a:p>
        </p:txBody>
      </p:sp>
      <p:sp>
        <p:nvSpPr>
          <p:cNvPr id="13" name="Date Placeholder 12">
            <a:extLst>
              <a:ext uri="{FF2B5EF4-FFF2-40B4-BE49-F238E27FC236}">
                <a16:creationId xmlns:a16="http://schemas.microsoft.com/office/drawing/2014/main" id="{7F4760AD-264D-19E0-62CD-A0B6836F1F29}"/>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41E9557B-3963-077D-6A54-06BCF85CDA8E}"/>
              </a:ext>
            </a:extLst>
          </p:cNvPr>
          <p:cNvSpPr>
            <a:spLocks noGrp="1"/>
          </p:cNvSpPr>
          <p:nvPr>
            <p:ph type="sldNum" sz="quarter" idx="12"/>
          </p:nvPr>
        </p:nvSpPr>
        <p:spPr/>
        <p:txBody>
          <a:bodyPr/>
          <a:lstStyle/>
          <a:p>
            <a:fld id="{1FEE8131-3D94-491F-B6BA-AAAC37EC5109}" type="slidenum">
              <a:rPr lang="en-ID" smtClean="0"/>
              <a:t>28</a:t>
            </a:fld>
            <a:endParaRPr lang="en-ID"/>
          </a:p>
        </p:txBody>
      </p:sp>
    </p:spTree>
    <p:extLst>
      <p:ext uri="{BB962C8B-B14F-4D97-AF65-F5344CB8AC3E}">
        <p14:creationId xmlns:p14="http://schemas.microsoft.com/office/powerpoint/2010/main" val="4187432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4B895F-AD98-8D32-A89D-65F61A53D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8805" y="935372"/>
            <a:ext cx="6842754" cy="5156949"/>
          </a:xfrm>
        </p:spPr>
      </p:pic>
      <p:sp>
        <p:nvSpPr>
          <p:cNvPr id="3" name="Date Placeholder 2">
            <a:extLst>
              <a:ext uri="{FF2B5EF4-FFF2-40B4-BE49-F238E27FC236}">
                <a16:creationId xmlns:a16="http://schemas.microsoft.com/office/drawing/2014/main" id="{C334BA30-E757-73CE-C9D4-CF04A83CD581}"/>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321BE248-DD8E-9DE1-4FB9-7C5CFC25D401}"/>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09E82D9B-6DBE-63E7-E501-EE341CD9AB67}"/>
              </a:ext>
            </a:extLst>
          </p:cNvPr>
          <p:cNvSpPr>
            <a:spLocks noGrp="1"/>
          </p:cNvSpPr>
          <p:nvPr>
            <p:ph type="sldNum" sz="quarter" idx="12"/>
          </p:nvPr>
        </p:nvSpPr>
        <p:spPr/>
        <p:txBody>
          <a:bodyPr/>
          <a:lstStyle/>
          <a:p>
            <a:fld id="{1FEE8131-3D94-491F-B6BA-AAAC37EC5109}" type="slidenum">
              <a:rPr lang="en-ID" smtClean="0"/>
              <a:t>29</a:t>
            </a:fld>
            <a:endParaRPr lang="en-ID"/>
          </a:p>
        </p:txBody>
      </p:sp>
      <p:sp>
        <p:nvSpPr>
          <p:cNvPr id="6" name="Title 5">
            <a:extLst>
              <a:ext uri="{FF2B5EF4-FFF2-40B4-BE49-F238E27FC236}">
                <a16:creationId xmlns:a16="http://schemas.microsoft.com/office/drawing/2014/main" id="{C7F0ABB6-C017-52DE-6BE9-35B89BFBACCA}"/>
              </a:ext>
            </a:extLst>
          </p:cNvPr>
          <p:cNvSpPr>
            <a:spLocks noGrp="1"/>
          </p:cNvSpPr>
          <p:nvPr>
            <p:ph type="title"/>
          </p:nvPr>
        </p:nvSpPr>
        <p:spPr/>
        <p:txBody>
          <a:bodyPr>
            <a:normAutofit fontScale="90000"/>
          </a:bodyPr>
          <a:lstStyle/>
          <a:p>
            <a:r>
              <a:rPr lang="en-GB" dirty="0"/>
              <a:t>Threat Detection Engineering Strategy</a:t>
            </a:r>
            <a:endParaRPr lang="en-US" dirty="0"/>
          </a:p>
        </p:txBody>
      </p:sp>
      <p:sp>
        <p:nvSpPr>
          <p:cNvPr id="10" name="TextBox 9">
            <a:extLst>
              <a:ext uri="{FF2B5EF4-FFF2-40B4-BE49-F238E27FC236}">
                <a16:creationId xmlns:a16="http://schemas.microsoft.com/office/drawing/2014/main" id="{668DD67C-F610-7687-6269-53EA2EDF979F}"/>
              </a:ext>
            </a:extLst>
          </p:cNvPr>
          <p:cNvSpPr txBox="1"/>
          <p:nvPr/>
        </p:nvSpPr>
        <p:spPr>
          <a:xfrm>
            <a:off x="1239625" y="6092321"/>
            <a:ext cx="9294829" cy="276999"/>
          </a:xfrm>
          <a:prstGeom prst="rect">
            <a:avLst/>
          </a:prstGeom>
          <a:noFill/>
        </p:spPr>
        <p:txBody>
          <a:bodyPr wrap="square">
            <a:spAutoFit/>
          </a:bodyPr>
          <a:lstStyle/>
          <a:p>
            <a:pPr algn="ctr"/>
            <a:r>
              <a:rPr lang="en-US" sz="1200" dirty="0"/>
              <a:t>https://medium.com/@harrisonpomeroy/assessing-a-detection-engineering-program-for-maturity-b896955bba66</a:t>
            </a:r>
          </a:p>
        </p:txBody>
      </p:sp>
    </p:spTree>
    <p:extLst>
      <p:ext uri="{BB962C8B-B14F-4D97-AF65-F5344CB8AC3E}">
        <p14:creationId xmlns:p14="http://schemas.microsoft.com/office/powerpoint/2010/main" val="3834323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7064581-7562-4892-AF76-800754E7FD28}"/>
              </a:ext>
            </a:extLst>
          </p:cNvPr>
          <p:cNvSpPr>
            <a:spLocks noGrp="1"/>
          </p:cNvSpPr>
          <p:nvPr>
            <p:ph type="ftr" sz="quarter" idx="11"/>
          </p:nvPr>
        </p:nvSpPr>
        <p:spPr>
          <a:xfrm>
            <a:off x="4038600" y="6442095"/>
            <a:ext cx="4114800" cy="245471"/>
          </a:xfrm>
        </p:spPr>
        <p:txBody>
          <a:bodyPr/>
          <a:lstStyle/>
          <a:p>
            <a:pPr>
              <a:defRPr/>
            </a:pPr>
            <a:r>
              <a:rPr lang="id-ID"/>
              <a:t>https://threathunting.id</a:t>
            </a:r>
          </a:p>
        </p:txBody>
      </p:sp>
      <p:sp>
        <p:nvSpPr>
          <p:cNvPr id="8" name="Title 1">
            <a:extLst>
              <a:ext uri="{FF2B5EF4-FFF2-40B4-BE49-F238E27FC236}">
                <a16:creationId xmlns:a16="http://schemas.microsoft.com/office/drawing/2014/main" id="{089198CF-4299-4109-9E65-8300AF9BC263}"/>
              </a:ext>
            </a:extLst>
          </p:cNvPr>
          <p:cNvSpPr txBox="1">
            <a:spLocks/>
          </p:cNvSpPr>
          <p:nvPr/>
        </p:nvSpPr>
        <p:spPr>
          <a:xfrm>
            <a:off x="595590" y="495291"/>
            <a:ext cx="10515600" cy="52071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b="1" dirty="0">
                <a:solidFill>
                  <a:schemeClr val="bg1"/>
                </a:solidFill>
              </a:rPr>
              <a:t>Agenda</a:t>
            </a:r>
          </a:p>
        </p:txBody>
      </p:sp>
      <p:sp>
        <p:nvSpPr>
          <p:cNvPr id="7" name="Rectangle 6">
            <a:extLst>
              <a:ext uri="{FF2B5EF4-FFF2-40B4-BE49-F238E27FC236}">
                <a16:creationId xmlns:a16="http://schemas.microsoft.com/office/drawing/2014/main" id="{83BBE537-7916-4EB2-972E-AC70CBAD2903}"/>
              </a:ext>
            </a:extLst>
          </p:cNvPr>
          <p:cNvSpPr/>
          <p:nvPr/>
        </p:nvSpPr>
        <p:spPr>
          <a:xfrm>
            <a:off x="595590" y="1353499"/>
            <a:ext cx="10653215" cy="2246769"/>
          </a:xfrm>
          <a:prstGeom prst="rect">
            <a:avLst/>
          </a:prstGeom>
        </p:spPr>
        <p:txBody>
          <a:bodyPr wrap="square">
            <a:spAutoFit/>
          </a:bodyPr>
          <a:lstStyle/>
          <a:p>
            <a:pPr marL="514350" indent="-514350">
              <a:buFont typeface="Arial" panose="020B0604020202020204" pitchFamily="34" charset="0"/>
              <a:buChar char="•"/>
            </a:pPr>
            <a:r>
              <a:rPr lang="en-US" sz="2800" b="1" dirty="0"/>
              <a:t>Problem Statement</a:t>
            </a:r>
          </a:p>
          <a:p>
            <a:pPr marL="514350" indent="-514350">
              <a:buFont typeface="Arial" panose="020B0604020202020204" pitchFamily="34" charset="0"/>
              <a:buChar char="•"/>
            </a:pPr>
            <a:r>
              <a:rPr lang="en-US" sz="2800" b="1" dirty="0"/>
              <a:t>Modern SOC Platform</a:t>
            </a:r>
          </a:p>
          <a:p>
            <a:pPr marL="514350" indent="-514350">
              <a:buFont typeface="Arial" panose="020B0604020202020204" pitchFamily="34" charset="0"/>
              <a:buChar char="•"/>
            </a:pPr>
            <a:r>
              <a:rPr lang="en-US" sz="2800" b="1" dirty="0"/>
              <a:t>Data Engineering</a:t>
            </a:r>
          </a:p>
          <a:p>
            <a:pPr marL="514350" indent="-514350">
              <a:buFont typeface="Arial" panose="020B0604020202020204" pitchFamily="34" charset="0"/>
              <a:buChar char="•"/>
            </a:pPr>
            <a:r>
              <a:rPr lang="en-US" sz="2800" b="1" dirty="0"/>
              <a:t>Detection Engineering</a:t>
            </a:r>
          </a:p>
          <a:p>
            <a:pPr marL="514350" indent="-514350">
              <a:buFont typeface="Arial" panose="020B0604020202020204" pitchFamily="34" charset="0"/>
              <a:buChar char="•"/>
            </a:pPr>
            <a:r>
              <a:rPr lang="en-US" sz="2800" b="1" dirty="0" err="1"/>
              <a:t>SecDataOps</a:t>
            </a:r>
            <a:endParaRPr lang="en-US" sz="2800" b="1" dirty="0"/>
          </a:p>
        </p:txBody>
      </p:sp>
      <p:sp>
        <p:nvSpPr>
          <p:cNvPr id="5" name="Date Placeholder 4">
            <a:extLst>
              <a:ext uri="{FF2B5EF4-FFF2-40B4-BE49-F238E27FC236}">
                <a16:creationId xmlns:a16="http://schemas.microsoft.com/office/drawing/2014/main" id="{B30682DD-F45C-41F7-B249-6BC03A630085}"/>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DC6746F3-C3D7-7A25-0E30-9B79046CCEAB}"/>
              </a:ext>
            </a:extLst>
          </p:cNvPr>
          <p:cNvSpPr>
            <a:spLocks noGrp="1"/>
          </p:cNvSpPr>
          <p:nvPr>
            <p:ph type="sldNum" sz="quarter" idx="12"/>
          </p:nvPr>
        </p:nvSpPr>
        <p:spPr/>
        <p:txBody>
          <a:bodyPr/>
          <a:lstStyle/>
          <a:p>
            <a:fld id="{1FEE8131-3D94-491F-B6BA-AAAC37EC5109}" type="slidenum">
              <a:rPr lang="en-ID" smtClean="0"/>
              <a:pPr/>
              <a:t>3</a:t>
            </a:fld>
            <a:endParaRPr lang="en-ID" dirty="0"/>
          </a:p>
        </p:txBody>
      </p:sp>
    </p:spTree>
    <p:extLst>
      <p:ext uri="{BB962C8B-B14F-4D97-AF65-F5344CB8AC3E}">
        <p14:creationId xmlns:p14="http://schemas.microsoft.com/office/powerpoint/2010/main" val="1657725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DDD6562-86DF-57E6-453A-41443CF73B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5564" y="1138238"/>
            <a:ext cx="6040873" cy="4997450"/>
          </a:xfrm>
        </p:spPr>
      </p:pic>
      <p:sp>
        <p:nvSpPr>
          <p:cNvPr id="3" name="Date Placeholder 2">
            <a:extLst>
              <a:ext uri="{FF2B5EF4-FFF2-40B4-BE49-F238E27FC236}">
                <a16:creationId xmlns:a16="http://schemas.microsoft.com/office/drawing/2014/main" id="{ABE6EEA9-9864-35D0-DDBE-200F3A97D94B}"/>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DA49B126-FD77-6218-91D6-C98797EB01E3}"/>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48C70ADA-78DC-0DF7-B9DB-A0B3D2E18535}"/>
              </a:ext>
            </a:extLst>
          </p:cNvPr>
          <p:cNvSpPr>
            <a:spLocks noGrp="1"/>
          </p:cNvSpPr>
          <p:nvPr>
            <p:ph type="sldNum" sz="quarter" idx="12"/>
          </p:nvPr>
        </p:nvSpPr>
        <p:spPr/>
        <p:txBody>
          <a:bodyPr/>
          <a:lstStyle/>
          <a:p>
            <a:fld id="{1FEE8131-3D94-491F-B6BA-AAAC37EC5109}" type="slidenum">
              <a:rPr lang="en-ID" smtClean="0"/>
              <a:t>30</a:t>
            </a:fld>
            <a:endParaRPr lang="en-ID"/>
          </a:p>
        </p:txBody>
      </p:sp>
      <p:sp>
        <p:nvSpPr>
          <p:cNvPr id="6" name="Title 5">
            <a:extLst>
              <a:ext uri="{FF2B5EF4-FFF2-40B4-BE49-F238E27FC236}">
                <a16:creationId xmlns:a16="http://schemas.microsoft.com/office/drawing/2014/main" id="{ED7E13E0-F554-D210-3BB7-B9611DA2E142}"/>
              </a:ext>
            </a:extLst>
          </p:cNvPr>
          <p:cNvSpPr>
            <a:spLocks noGrp="1"/>
          </p:cNvSpPr>
          <p:nvPr>
            <p:ph type="title"/>
          </p:nvPr>
        </p:nvSpPr>
        <p:spPr/>
        <p:txBody>
          <a:bodyPr>
            <a:normAutofit fontScale="90000"/>
          </a:bodyPr>
          <a:lstStyle/>
          <a:p>
            <a:r>
              <a:rPr lang="en-GB" dirty="0"/>
              <a:t>Threat Detection Engineering Technology</a:t>
            </a:r>
            <a:endParaRPr lang="en-US" dirty="0"/>
          </a:p>
        </p:txBody>
      </p:sp>
      <p:sp>
        <p:nvSpPr>
          <p:cNvPr id="9" name="TextBox 8">
            <a:extLst>
              <a:ext uri="{FF2B5EF4-FFF2-40B4-BE49-F238E27FC236}">
                <a16:creationId xmlns:a16="http://schemas.microsoft.com/office/drawing/2014/main" id="{D557CCD7-203E-A7C2-3202-8EC4C2CC943B}"/>
              </a:ext>
            </a:extLst>
          </p:cNvPr>
          <p:cNvSpPr txBox="1"/>
          <p:nvPr/>
        </p:nvSpPr>
        <p:spPr>
          <a:xfrm>
            <a:off x="1239625" y="6092321"/>
            <a:ext cx="9294829" cy="276999"/>
          </a:xfrm>
          <a:prstGeom prst="rect">
            <a:avLst/>
          </a:prstGeom>
          <a:noFill/>
        </p:spPr>
        <p:txBody>
          <a:bodyPr wrap="square">
            <a:spAutoFit/>
          </a:bodyPr>
          <a:lstStyle/>
          <a:p>
            <a:pPr algn="ctr"/>
            <a:r>
              <a:rPr lang="en-US" sz="1200" dirty="0"/>
              <a:t>https://medium.com/@harrisonpomeroy/assessing-a-detection-engineering-program-for-maturity-b896955bba66</a:t>
            </a:r>
          </a:p>
        </p:txBody>
      </p:sp>
    </p:spTree>
    <p:extLst>
      <p:ext uri="{BB962C8B-B14F-4D97-AF65-F5344CB8AC3E}">
        <p14:creationId xmlns:p14="http://schemas.microsoft.com/office/powerpoint/2010/main" val="4093265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C9703B-A20C-6B3F-A5F2-BB60BF612F50}"/>
              </a:ext>
            </a:extLst>
          </p:cNvPr>
          <p:cNvSpPr>
            <a:spLocks noGrp="1"/>
          </p:cNvSpPr>
          <p:nvPr>
            <p:ph idx="1"/>
          </p:nvPr>
        </p:nvSpPr>
        <p:spPr/>
        <p:txBody>
          <a:bodyPr>
            <a:normAutofit fontScale="85000" lnSpcReduction="20000"/>
          </a:bodyPr>
          <a:lstStyle/>
          <a:p>
            <a:pPr marL="514350" indent="-514350">
              <a:buFont typeface="+mj-lt"/>
              <a:buAutoNum type="arabicPeriod"/>
            </a:pPr>
            <a:r>
              <a:rPr lang="en-GB" b="1" dirty="0"/>
              <a:t>Balancing Detection Coverage and False Positives</a:t>
            </a:r>
          </a:p>
          <a:p>
            <a:pPr lvl="1"/>
            <a:r>
              <a:rPr lang="en-GB" dirty="0"/>
              <a:t>Too many detections can overwhelm analysts with alerts, leading to alert fatigue.</a:t>
            </a:r>
          </a:p>
          <a:p>
            <a:pPr lvl="1"/>
            <a:r>
              <a:rPr lang="en-GB" dirty="0"/>
              <a:t>Too few detections can result in missing real threats (false negatives).</a:t>
            </a:r>
          </a:p>
          <a:p>
            <a:pPr marL="514350" indent="-514350">
              <a:buFont typeface="+mj-lt"/>
              <a:buAutoNum type="arabicPeriod"/>
            </a:pPr>
            <a:r>
              <a:rPr lang="en-GB" b="1" dirty="0"/>
              <a:t>Rapidly Evolving Threat Landscape and Adaptive Threats</a:t>
            </a:r>
          </a:p>
          <a:p>
            <a:pPr lvl="1"/>
            <a:r>
              <a:rPr lang="en-GB" dirty="0"/>
              <a:t>Attackers continuously evolve their tactics, techniques, and procedures (TTPs) to bypass detections.</a:t>
            </a:r>
          </a:p>
          <a:p>
            <a:pPr marL="514350" indent="-514350">
              <a:buFont typeface="+mj-lt"/>
              <a:buAutoNum type="arabicPeriod"/>
            </a:pPr>
            <a:r>
              <a:rPr lang="en-GB" b="1" dirty="0"/>
              <a:t>Data Quality and Log Inconsistencies</a:t>
            </a:r>
          </a:p>
          <a:p>
            <a:pPr lvl="1"/>
            <a:r>
              <a:rPr lang="en-GB" dirty="0"/>
              <a:t>Security detections rely on high-quality logs, but data can be incomplete, inconsistent, or missing.</a:t>
            </a:r>
          </a:p>
          <a:p>
            <a:pPr lvl="1"/>
            <a:r>
              <a:rPr lang="en-GB" dirty="0"/>
              <a:t>Different log sources (SIEM, EDR, NDR, cloud services) may have variations in format, making normalization and correlation challenging.</a:t>
            </a:r>
          </a:p>
          <a:p>
            <a:pPr marL="514350" indent="-514350">
              <a:buFont typeface="+mj-lt"/>
              <a:buAutoNum type="arabicPeriod"/>
            </a:pPr>
            <a:r>
              <a:rPr lang="en-GB" b="1" dirty="0"/>
              <a:t>Integration with Security Operations (SecOps)</a:t>
            </a:r>
          </a:p>
          <a:p>
            <a:pPr lvl="1"/>
            <a:r>
              <a:rPr lang="en-GB" dirty="0"/>
              <a:t>Collaboration between detection engineers, threat hunters, and SOC analysts is key to improving overall security posture.</a:t>
            </a:r>
          </a:p>
          <a:p>
            <a:pPr marL="514350" indent="-514350">
              <a:buFont typeface="+mj-lt"/>
              <a:buAutoNum type="arabicPeriod"/>
            </a:pPr>
            <a:r>
              <a:rPr lang="en-GB" b="1" dirty="0"/>
              <a:t>Resource and Skill Constraints</a:t>
            </a:r>
          </a:p>
          <a:p>
            <a:pPr lvl="1"/>
            <a:r>
              <a:rPr lang="en-GB" dirty="0"/>
              <a:t>Developing high-quality detections requires deep knowledge of cybersecurity, data science, and scripting.</a:t>
            </a:r>
          </a:p>
          <a:p>
            <a:endParaRPr lang="en-US" dirty="0"/>
          </a:p>
          <a:p>
            <a:endParaRPr lang="en-US" dirty="0"/>
          </a:p>
        </p:txBody>
      </p:sp>
      <p:sp>
        <p:nvSpPr>
          <p:cNvPr id="3" name="Date Placeholder 2">
            <a:extLst>
              <a:ext uri="{FF2B5EF4-FFF2-40B4-BE49-F238E27FC236}">
                <a16:creationId xmlns:a16="http://schemas.microsoft.com/office/drawing/2014/main" id="{8F6E8AA8-ACB8-DF57-C4D5-F45E01CF3E82}"/>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AE970423-B5DD-FBF1-0288-F9E8A41B477F}"/>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946A534D-0467-A8D4-E7DB-9477BEF5E1AF}"/>
              </a:ext>
            </a:extLst>
          </p:cNvPr>
          <p:cNvSpPr>
            <a:spLocks noGrp="1"/>
          </p:cNvSpPr>
          <p:nvPr>
            <p:ph type="sldNum" sz="quarter" idx="12"/>
          </p:nvPr>
        </p:nvSpPr>
        <p:spPr/>
        <p:txBody>
          <a:bodyPr/>
          <a:lstStyle/>
          <a:p>
            <a:fld id="{1FEE8131-3D94-491F-B6BA-AAAC37EC5109}" type="slidenum">
              <a:rPr lang="en-ID" smtClean="0"/>
              <a:t>31</a:t>
            </a:fld>
            <a:endParaRPr lang="en-ID"/>
          </a:p>
        </p:txBody>
      </p:sp>
      <p:sp>
        <p:nvSpPr>
          <p:cNvPr id="6" name="Title 5">
            <a:extLst>
              <a:ext uri="{FF2B5EF4-FFF2-40B4-BE49-F238E27FC236}">
                <a16:creationId xmlns:a16="http://schemas.microsoft.com/office/drawing/2014/main" id="{619308D9-7EFE-456F-03BC-F0024528457E}"/>
              </a:ext>
            </a:extLst>
          </p:cNvPr>
          <p:cNvSpPr>
            <a:spLocks noGrp="1"/>
          </p:cNvSpPr>
          <p:nvPr>
            <p:ph type="title"/>
          </p:nvPr>
        </p:nvSpPr>
        <p:spPr/>
        <p:txBody>
          <a:bodyPr>
            <a:normAutofit fontScale="90000"/>
          </a:bodyPr>
          <a:lstStyle/>
          <a:p>
            <a:r>
              <a:rPr lang="en-GB" dirty="0"/>
              <a:t>Challenges in Detection Engineering </a:t>
            </a:r>
            <a:endParaRPr lang="en-US" dirty="0"/>
          </a:p>
        </p:txBody>
      </p:sp>
    </p:spTree>
    <p:extLst>
      <p:ext uri="{BB962C8B-B14F-4D97-AF65-F5344CB8AC3E}">
        <p14:creationId xmlns:p14="http://schemas.microsoft.com/office/powerpoint/2010/main" val="2624356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FC8A52-90DD-E6E5-E842-0036E25C3D56}"/>
              </a:ext>
            </a:extLst>
          </p:cNvPr>
          <p:cNvSpPr>
            <a:spLocks noGrp="1"/>
          </p:cNvSpPr>
          <p:nvPr>
            <p:ph idx="1"/>
          </p:nvPr>
        </p:nvSpPr>
        <p:spPr/>
        <p:txBody>
          <a:bodyPr>
            <a:normAutofit lnSpcReduction="10000"/>
          </a:bodyPr>
          <a:lstStyle/>
          <a:p>
            <a:r>
              <a:rPr lang="en-GB" dirty="0" err="1"/>
              <a:t>SecDataOps</a:t>
            </a:r>
            <a:r>
              <a:rPr lang="en-GB" dirty="0"/>
              <a:t> acts as the </a:t>
            </a:r>
            <a:r>
              <a:rPr lang="en-GB" b="1" dirty="0"/>
              <a:t>backbone which connects and streamlines </a:t>
            </a:r>
            <a:r>
              <a:rPr lang="en-GB" dirty="0"/>
              <a:t>all aspects of </a:t>
            </a:r>
            <a:r>
              <a:rPr lang="en-GB" b="1" dirty="0"/>
              <a:t>modern security operations. </a:t>
            </a:r>
          </a:p>
          <a:p>
            <a:r>
              <a:rPr lang="en-GB" dirty="0"/>
              <a:t>It revolves around developing purpose-built data pipelines that </a:t>
            </a:r>
            <a:r>
              <a:rPr lang="en-GB" b="1" dirty="0"/>
              <a:t>efficiently gather, standardize, enrich, contextualize, and distribute security data</a:t>
            </a:r>
            <a:r>
              <a:rPr lang="en-GB" dirty="0"/>
              <a:t>, and also ensuring large-scale information remains manageable and actionable.</a:t>
            </a:r>
          </a:p>
          <a:p>
            <a:r>
              <a:rPr lang="en-US" dirty="0"/>
              <a:t>A fundamental concept in </a:t>
            </a:r>
            <a:r>
              <a:rPr lang="en-US" dirty="0" err="1"/>
              <a:t>SecDataOps</a:t>
            </a:r>
            <a:r>
              <a:rPr lang="en-US" dirty="0"/>
              <a:t> is </a:t>
            </a:r>
            <a:r>
              <a:rPr lang="en-US" b="1" dirty="0"/>
              <a:t>modular pipeline design</a:t>
            </a:r>
            <a:r>
              <a:rPr lang="en-US" dirty="0"/>
              <a:t>, enabling security teams to rapidly assemble and customize data workflows by linking different components. </a:t>
            </a:r>
          </a:p>
          <a:p>
            <a:r>
              <a:rPr lang="en-US" dirty="0"/>
              <a:t>This flexible approach improves </a:t>
            </a:r>
            <a:r>
              <a:rPr lang="en-US" b="1" dirty="0"/>
              <a:t>agility, optimizes resource utilization,</a:t>
            </a:r>
            <a:r>
              <a:rPr lang="en-US" dirty="0"/>
              <a:t> and </a:t>
            </a:r>
            <a:r>
              <a:rPr lang="en-US" b="1" dirty="0"/>
              <a:t>minimizes reliance on rigid</a:t>
            </a:r>
            <a:r>
              <a:rPr lang="en-US" dirty="0"/>
              <a:t>, high-maintenance </a:t>
            </a:r>
            <a:r>
              <a:rPr lang="en-US" b="1" dirty="0"/>
              <a:t>SIEM platforms.</a:t>
            </a:r>
          </a:p>
          <a:p>
            <a:endParaRPr lang="en-US" dirty="0"/>
          </a:p>
        </p:txBody>
      </p:sp>
      <p:sp>
        <p:nvSpPr>
          <p:cNvPr id="3" name="Date Placeholder 2">
            <a:extLst>
              <a:ext uri="{FF2B5EF4-FFF2-40B4-BE49-F238E27FC236}">
                <a16:creationId xmlns:a16="http://schemas.microsoft.com/office/drawing/2014/main" id="{FEF650AA-6AA0-D8CD-231A-248476CAD48D}"/>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34C792C8-7314-4F8E-6D7F-CAE075740AAF}"/>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790C8C97-CEE5-4138-BFD7-EE66BB7A140A}"/>
              </a:ext>
            </a:extLst>
          </p:cNvPr>
          <p:cNvSpPr>
            <a:spLocks noGrp="1"/>
          </p:cNvSpPr>
          <p:nvPr>
            <p:ph type="sldNum" sz="quarter" idx="12"/>
          </p:nvPr>
        </p:nvSpPr>
        <p:spPr/>
        <p:txBody>
          <a:bodyPr/>
          <a:lstStyle/>
          <a:p>
            <a:fld id="{1FEE8131-3D94-491F-B6BA-AAAC37EC5109}" type="slidenum">
              <a:rPr lang="en-ID" smtClean="0"/>
              <a:t>32</a:t>
            </a:fld>
            <a:endParaRPr lang="en-ID"/>
          </a:p>
        </p:txBody>
      </p:sp>
      <p:sp>
        <p:nvSpPr>
          <p:cNvPr id="6" name="Title 5">
            <a:extLst>
              <a:ext uri="{FF2B5EF4-FFF2-40B4-BE49-F238E27FC236}">
                <a16:creationId xmlns:a16="http://schemas.microsoft.com/office/drawing/2014/main" id="{2037B515-946C-8BDB-CD91-12116F128BCD}"/>
              </a:ext>
            </a:extLst>
          </p:cNvPr>
          <p:cNvSpPr>
            <a:spLocks noGrp="1"/>
          </p:cNvSpPr>
          <p:nvPr>
            <p:ph type="title"/>
          </p:nvPr>
        </p:nvSpPr>
        <p:spPr/>
        <p:txBody>
          <a:bodyPr>
            <a:normAutofit fontScale="90000"/>
          </a:bodyPr>
          <a:lstStyle/>
          <a:p>
            <a:r>
              <a:rPr lang="en-GB" dirty="0"/>
              <a:t>Introduction to </a:t>
            </a:r>
            <a:r>
              <a:rPr lang="en-GB" dirty="0" err="1"/>
              <a:t>SecDataOps</a:t>
            </a:r>
            <a:endParaRPr lang="en-US" dirty="0"/>
          </a:p>
        </p:txBody>
      </p:sp>
    </p:spTree>
    <p:extLst>
      <p:ext uri="{BB962C8B-B14F-4D97-AF65-F5344CB8AC3E}">
        <p14:creationId xmlns:p14="http://schemas.microsoft.com/office/powerpoint/2010/main" val="235486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EC62-6DF3-C94E-8453-0A9BBF2AAC96}"/>
              </a:ext>
            </a:extLst>
          </p:cNvPr>
          <p:cNvSpPr>
            <a:spLocks noGrp="1"/>
          </p:cNvSpPr>
          <p:nvPr>
            <p:ph type="title"/>
          </p:nvPr>
        </p:nvSpPr>
        <p:spPr/>
        <p:txBody>
          <a:bodyPr/>
          <a:lstStyle/>
          <a:p>
            <a:r>
              <a:rPr lang="en-GB" dirty="0" err="1"/>
              <a:t>SecDataOps</a:t>
            </a:r>
            <a:endParaRPr lang="en-US" dirty="0"/>
          </a:p>
        </p:txBody>
      </p:sp>
      <p:sp>
        <p:nvSpPr>
          <p:cNvPr id="3" name="Text Placeholder 2">
            <a:extLst>
              <a:ext uri="{FF2B5EF4-FFF2-40B4-BE49-F238E27FC236}">
                <a16:creationId xmlns:a16="http://schemas.microsoft.com/office/drawing/2014/main" id="{EB19F5B7-ADC7-4600-5BFC-0E54A4FDED21}"/>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1FAFCE2-4255-5637-A87D-E61FD16B92D9}"/>
              </a:ext>
            </a:extLst>
          </p:cNvPr>
          <p:cNvSpPr>
            <a:spLocks noGrp="1"/>
          </p:cNvSpPr>
          <p:nvPr>
            <p:ph type="dt" sz="half" idx="10"/>
          </p:nvPr>
        </p:nvSpPr>
        <p:spPr/>
        <p:txBody>
          <a:bodyPr/>
          <a:lstStyle/>
          <a:p>
            <a:r>
              <a:rPr lang="en-US"/>
              <a:t>25/2/2025</a:t>
            </a:r>
            <a:endParaRPr lang="en-ID"/>
          </a:p>
        </p:txBody>
      </p:sp>
      <p:sp>
        <p:nvSpPr>
          <p:cNvPr id="5" name="Footer Placeholder 4">
            <a:extLst>
              <a:ext uri="{FF2B5EF4-FFF2-40B4-BE49-F238E27FC236}">
                <a16:creationId xmlns:a16="http://schemas.microsoft.com/office/drawing/2014/main" id="{A21E3F00-A746-7C53-0695-54C9588BD556}"/>
              </a:ext>
            </a:extLst>
          </p:cNvPr>
          <p:cNvSpPr>
            <a:spLocks noGrp="1"/>
          </p:cNvSpPr>
          <p:nvPr>
            <p:ph type="ftr" sz="quarter" idx="11"/>
          </p:nvPr>
        </p:nvSpPr>
        <p:spPr/>
        <p:txBody>
          <a:bodyPr/>
          <a:lstStyle/>
          <a:p>
            <a:r>
              <a:rPr lang="en-ID"/>
              <a:t>https://threathunting.id</a:t>
            </a:r>
          </a:p>
        </p:txBody>
      </p:sp>
      <p:sp>
        <p:nvSpPr>
          <p:cNvPr id="6" name="Slide Number Placeholder 5">
            <a:extLst>
              <a:ext uri="{FF2B5EF4-FFF2-40B4-BE49-F238E27FC236}">
                <a16:creationId xmlns:a16="http://schemas.microsoft.com/office/drawing/2014/main" id="{BAB52F1F-4A67-B943-ABED-742DA53EF432}"/>
              </a:ext>
            </a:extLst>
          </p:cNvPr>
          <p:cNvSpPr>
            <a:spLocks noGrp="1"/>
          </p:cNvSpPr>
          <p:nvPr>
            <p:ph type="sldNum" sz="quarter" idx="12"/>
          </p:nvPr>
        </p:nvSpPr>
        <p:spPr/>
        <p:txBody>
          <a:bodyPr/>
          <a:lstStyle/>
          <a:p>
            <a:fld id="{1FEE8131-3D94-491F-B6BA-AAAC37EC5109}" type="slidenum">
              <a:rPr lang="en-ID" smtClean="0"/>
              <a:t>33</a:t>
            </a:fld>
            <a:endParaRPr lang="en-ID"/>
          </a:p>
        </p:txBody>
      </p:sp>
    </p:spTree>
    <p:extLst>
      <p:ext uri="{BB962C8B-B14F-4D97-AF65-F5344CB8AC3E}">
        <p14:creationId xmlns:p14="http://schemas.microsoft.com/office/powerpoint/2010/main" val="1282272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E037177-D964-1819-7952-D204965BC2F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820890" y="866809"/>
            <a:ext cx="4266994" cy="5248403"/>
          </a:xfrm>
        </p:spPr>
      </p:pic>
      <p:sp>
        <p:nvSpPr>
          <p:cNvPr id="5" name="Title 4">
            <a:extLst>
              <a:ext uri="{FF2B5EF4-FFF2-40B4-BE49-F238E27FC236}">
                <a16:creationId xmlns:a16="http://schemas.microsoft.com/office/drawing/2014/main" id="{ABA52C6A-3816-B5AC-F586-6A35C8A583F9}"/>
              </a:ext>
            </a:extLst>
          </p:cNvPr>
          <p:cNvSpPr>
            <a:spLocks noGrp="1"/>
          </p:cNvSpPr>
          <p:nvPr>
            <p:ph type="title"/>
          </p:nvPr>
        </p:nvSpPr>
        <p:spPr/>
        <p:txBody>
          <a:bodyPr>
            <a:normAutofit fontScale="90000"/>
          </a:bodyPr>
          <a:lstStyle/>
          <a:p>
            <a:r>
              <a:rPr lang="en-GB" dirty="0" err="1"/>
              <a:t>SecDataOps</a:t>
            </a:r>
            <a:r>
              <a:rPr lang="en-GB" dirty="0"/>
              <a:t> Pipeline Example</a:t>
            </a:r>
            <a:endParaRPr lang="en-US" dirty="0"/>
          </a:p>
        </p:txBody>
      </p:sp>
      <p:sp>
        <p:nvSpPr>
          <p:cNvPr id="9" name="TextBox 8">
            <a:extLst>
              <a:ext uri="{FF2B5EF4-FFF2-40B4-BE49-F238E27FC236}">
                <a16:creationId xmlns:a16="http://schemas.microsoft.com/office/drawing/2014/main" id="{B460833B-A42E-BF94-CFA0-862DC08919C9}"/>
              </a:ext>
            </a:extLst>
          </p:cNvPr>
          <p:cNvSpPr txBox="1"/>
          <p:nvPr/>
        </p:nvSpPr>
        <p:spPr>
          <a:xfrm>
            <a:off x="3001518" y="6115212"/>
            <a:ext cx="6094476" cy="276999"/>
          </a:xfrm>
          <a:prstGeom prst="rect">
            <a:avLst/>
          </a:prstGeom>
          <a:noFill/>
        </p:spPr>
        <p:txBody>
          <a:bodyPr wrap="square">
            <a:spAutoFit/>
          </a:bodyPr>
          <a:lstStyle/>
          <a:p>
            <a:pPr algn="ctr"/>
            <a:r>
              <a:rPr lang="en-US" sz="1200" dirty="0"/>
              <a:t>https://tenzir.com/secdataops</a:t>
            </a:r>
          </a:p>
        </p:txBody>
      </p:sp>
      <p:sp>
        <p:nvSpPr>
          <p:cNvPr id="8" name="Footer Placeholder 7">
            <a:extLst>
              <a:ext uri="{FF2B5EF4-FFF2-40B4-BE49-F238E27FC236}">
                <a16:creationId xmlns:a16="http://schemas.microsoft.com/office/drawing/2014/main" id="{9BCA2E81-FB6B-87E2-4EA9-60C7C9310F73}"/>
              </a:ext>
            </a:extLst>
          </p:cNvPr>
          <p:cNvSpPr>
            <a:spLocks noGrp="1"/>
          </p:cNvSpPr>
          <p:nvPr>
            <p:ph type="ftr" sz="quarter" idx="11"/>
          </p:nvPr>
        </p:nvSpPr>
        <p:spPr/>
        <p:txBody>
          <a:bodyPr/>
          <a:lstStyle/>
          <a:p>
            <a:r>
              <a:rPr lang="en-ID"/>
              <a:t>https://threathunting.id</a:t>
            </a:r>
          </a:p>
        </p:txBody>
      </p:sp>
      <p:sp>
        <p:nvSpPr>
          <p:cNvPr id="10" name="Date Placeholder 9">
            <a:extLst>
              <a:ext uri="{FF2B5EF4-FFF2-40B4-BE49-F238E27FC236}">
                <a16:creationId xmlns:a16="http://schemas.microsoft.com/office/drawing/2014/main" id="{05EAEA0C-BE5B-418F-B50E-5A8F561CEDE1}"/>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3E8B6A64-69F8-D641-194C-BC7B4E89AFB2}"/>
              </a:ext>
            </a:extLst>
          </p:cNvPr>
          <p:cNvSpPr>
            <a:spLocks noGrp="1"/>
          </p:cNvSpPr>
          <p:nvPr>
            <p:ph type="sldNum" sz="quarter" idx="12"/>
          </p:nvPr>
        </p:nvSpPr>
        <p:spPr/>
        <p:txBody>
          <a:bodyPr/>
          <a:lstStyle/>
          <a:p>
            <a:fld id="{1FEE8131-3D94-491F-B6BA-AAAC37EC5109}" type="slidenum">
              <a:rPr lang="en-ID" smtClean="0"/>
              <a:t>34</a:t>
            </a:fld>
            <a:endParaRPr lang="en-ID"/>
          </a:p>
        </p:txBody>
      </p:sp>
    </p:spTree>
    <p:extLst>
      <p:ext uri="{BB962C8B-B14F-4D97-AF65-F5344CB8AC3E}">
        <p14:creationId xmlns:p14="http://schemas.microsoft.com/office/powerpoint/2010/main" val="533227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2461B82-A399-C136-2CE6-FE53F8F5C5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1769" y="1138238"/>
            <a:ext cx="3988463" cy="4997450"/>
          </a:xfrm>
        </p:spPr>
      </p:pic>
      <p:sp>
        <p:nvSpPr>
          <p:cNvPr id="3" name="Date Placeholder 2">
            <a:extLst>
              <a:ext uri="{FF2B5EF4-FFF2-40B4-BE49-F238E27FC236}">
                <a16:creationId xmlns:a16="http://schemas.microsoft.com/office/drawing/2014/main" id="{7CBDEEBC-DFFE-D823-AEDA-1788F23A7955}"/>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C160B8DA-E691-AF4F-85FF-6B9FD67298A0}"/>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91D67000-814C-A475-0A25-0F6BF288F72B}"/>
              </a:ext>
            </a:extLst>
          </p:cNvPr>
          <p:cNvSpPr>
            <a:spLocks noGrp="1"/>
          </p:cNvSpPr>
          <p:nvPr>
            <p:ph type="sldNum" sz="quarter" idx="12"/>
          </p:nvPr>
        </p:nvSpPr>
        <p:spPr/>
        <p:txBody>
          <a:bodyPr/>
          <a:lstStyle/>
          <a:p>
            <a:fld id="{1FEE8131-3D94-491F-B6BA-AAAC37EC5109}" type="slidenum">
              <a:rPr lang="en-ID" smtClean="0"/>
              <a:t>35</a:t>
            </a:fld>
            <a:endParaRPr lang="en-ID"/>
          </a:p>
        </p:txBody>
      </p:sp>
      <p:sp>
        <p:nvSpPr>
          <p:cNvPr id="6" name="Title 5">
            <a:extLst>
              <a:ext uri="{FF2B5EF4-FFF2-40B4-BE49-F238E27FC236}">
                <a16:creationId xmlns:a16="http://schemas.microsoft.com/office/drawing/2014/main" id="{F7DA862F-CF8A-A674-6BB9-2A2FE94F2F39}"/>
              </a:ext>
            </a:extLst>
          </p:cNvPr>
          <p:cNvSpPr>
            <a:spLocks noGrp="1"/>
          </p:cNvSpPr>
          <p:nvPr>
            <p:ph type="title"/>
          </p:nvPr>
        </p:nvSpPr>
        <p:spPr/>
        <p:txBody>
          <a:bodyPr>
            <a:normAutofit fontScale="90000"/>
          </a:bodyPr>
          <a:lstStyle/>
          <a:p>
            <a:r>
              <a:rPr lang="en-GB" dirty="0" err="1"/>
              <a:t>SecDataOps</a:t>
            </a:r>
            <a:r>
              <a:rPr lang="en-GB" dirty="0"/>
              <a:t> Positioning</a:t>
            </a:r>
            <a:endParaRPr lang="en-US" dirty="0"/>
          </a:p>
        </p:txBody>
      </p:sp>
    </p:spTree>
    <p:extLst>
      <p:ext uri="{BB962C8B-B14F-4D97-AF65-F5344CB8AC3E}">
        <p14:creationId xmlns:p14="http://schemas.microsoft.com/office/powerpoint/2010/main" val="837159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913996-D1ED-AA22-7797-D04E181AD9B7}"/>
              </a:ext>
            </a:extLst>
          </p:cNvPr>
          <p:cNvPicPr>
            <a:picLocks noGrp="1" noChangeAspect="1"/>
          </p:cNvPicPr>
          <p:nvPr>
            <p:ph idx="1"/>
          </p:nvPr>
        </p:nvPicPr>
        <p:blipFill>
          <a:blip r:embed="rId2"/>
          <a:stretch>
            <a:fillRect/>
          </a:stretch>
        </p:blipFill>
        <p:spPr>
          <a:xfrm>
            <a:off x="626681" y="1216141"/>
            <a:ext cx="10569138" cy="4072296"/>
          </a:xfrm>
        </p:spPr>
      </p:pic>
      <p:sp>
        <p:nvSpPr>
          <p:cNvPr id="3" name="Date Placeholder 2">
            <a:extLst>
              <a:ext uri="{FF2B5EF4-FFF2-40B4-BE49-F238E27FC236}">
                <a16:creationId xmlns:a16="http://schemas.microsoft.com/office/drawing/2014/main" id="{DD060D10-796F-4C49-8FC5-B432D658B898}"/>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88805029-5F68-CC47-BBBF-FB8A936D689C}"/>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9100DF6F-08BF-EAC8-42C4-130B94AAACB8}"/>
              </a:ext>
            </a:extLst>
          </p:cNvPr>
          <p:cNvSpPr>
            <a:spLocks noGrp="1"/>
          </p:cNvSpPr>
          <p:nvPr>
            <p:ph type="sldNum" sz="quarter" idx="12"/>
          </p:nvPr>
        </p:nvSpPr>
        <p:spPr/>
        <p:txBody>
          <a:bodyPr/>
          <a:lstStyle/>
          <a:p>
            <a:fld id="{1FEE8131-3D94-491F-B6BA-AAAC37EC5109}" type="slidenum">
              <a:rPr lang="en-ID" smtClean="0"/>
              <a:t>36</a:t>
            </a:fld>
            <a:endParaRPr lang="en-ID"/>
          </a:p>
        </p:txBody>
      </p:sp>
      <p:sp>
        <p:nvSpPr>
          <p:cNvPr id="6" name="Title 5">
            <a:extLst>
              <a:ext uri="{FF2B5EF4-FFF2-40B4-BE49-F238E27FC236}">
                <a16:creationId xmlns:a16="http://schemas.microsoft.com/office/drawing/2014/main" id="{42E8ED15-C9CA-81BA-20EF-7AB776149C6C}"/>
              </a:ext>
            </a:extLst>
          </p:cNvPr>
          <p:cNvSpPr>
            <a:spLocks noGrp="1"/>
          </p:cNvSpPr>
          <p:nvPr>
            <p:ph type="title"/>
          </p:nvPr>
        </p:nvSpPr>
        <p:spPr/>
        <p:txBody>
          <a:bodyPr>
            <a:normAutofit fontScale="90000"/>
          </a:bodyPr>
          <a:lstStyle/>
          <a:p>
            <a:r>
              <a:rPr lang="en-GB" dirty="0"/>
              <a:t>Use Case </a:t>
            </a:r>
            <a:r>
              <a:rPr lang="en-GB" dirty="0" err="1"/>
              <a:t>SecDataOps</a:t>
            </a:r>
            <a:r>
              <a:rPr lang="en-GB" dirty="0"/>
              <a:t> 1 : </a:t>
            </a:r>
            <a:r>
              <a:rPr lang="en-GB" dirty="0" err="1"/>
              <a:t>Optimze</a:t>
            </a:r>
            <a:r>
              <a:rPr lang="en-GB" dirty="0"/>
              <a:t> SIEM Cost</a:t>
            </a:r>
            <a:endParaRPr lang="en-US" dirty="0"/>
          </a:p>
        </p:txBody>
      </p:sp>
      <p:sp>
        <p:nvSpPr>
          <p:cNvPr id="10" name="TextBox 9">
            <a:extLst>
              <a:ext uri="{FF2B5EF4-FFF2-40B4-BE49-F238E27FC236}">
                <a16:creationId xmlns:a16="http://schemas.microsoft.com/office/drawing/2014/main" id="{B65BD4D7-F3D6-FDD3-6587-59A0010DD769}"/>
              </a:ext>
            </a:extLst>
          </p:cNvPr>
          <p:cNvSpPr txBox="1"/>
          <p:nvPr/>
        </p:nvSpPr>
        <p:spPr>
          <a:xfrm>
            <a:off x="2930558" y="5490904"/>
            <a:ext cx="6096784" cy="369332"/>
          </a:xfrm>
          <a:prstGeom prst="rect">
            <a:avLst/>
          </a:prstGeom>
          <a:noFill/>
        </p:spPr>
        <p:txBody>
          <a:bodyPr wrap="square">
            <a:spAutoFit/>
          </a:bodyPr>
          <a:lstStyle/>
          <a:p>
            <a:r>
              <a:rPr lang="en-US" dirty="0"/>
              <a:t>https://docs.tenzir.com/use-cases/optimize-siem-costs</a:t>
            </a:r>
          </a:p>
        </p:txBody>
      </p:sp>
    </p:spTree>
    <p:extLst>
      <p:ext uri="{BB962C8B-B14F-4D97-AF65-F5344CB8AC3E}">
        <p14:creationId xmlns:p14="http://schemas.microsoft.com/office/powerpoint/2010/main" val="525652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2B5E68A-D5E9-7A57-8F38-7489C5B27A34}"/>
              </a:ext>
            </a:extLst>
          </p:cNvPr>
          <p:cNvPicPr>
            <a:picLocks noGrp="1" noChangeAspect="1"/>
          </p:cNvPicPr>
          <p:nvPr>
            <p:ph idx="1"/>
          </p:nvPr>
        </p:nvPicPr>
        <p:blipFill>
          <a:blip r:embed="rId2"/>
          <a:stretch>
            <a:fillRect/>
          </a:stretch>
        </p:blipFill>
        <p:spPr>
          <a:xfrm>
            <a:off x="993202" y="1203862"/>
            <a:ext cx="9503544" cy="4623067"/>
          </a:xfrm>
        </p:spPr>
      </p:pic>
      <p:sp>
        <p:nvSpPr>
          <p:cNvPr id="3" name="Date Placeholder 2">
            <a:extLst>
              <a:ext uri="{FF2B5EF4-FFF2-40B4-BE49-F238E27FC236}">
                <a16:creationId xmlns:a16="http://schemas.microsoft.com/office/drawing/2014/main" id="{F7DD3EB8-ACE3-E973-F4AD-E627FE15825B}"/>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E173F126-20AF-3E55-7B18-FFD8AE27BECC}"/>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14BF7F6D-E135-B581-0E73-A0137B4CF659}"/>
              </a:ext>
            </a:extLst>
          </p:cNvPr>
          <p:cNvSpPr>
            <a:spLocks noGrp="1"/>
          </p:cNvSpPr>
          <p:nvPr>
            <p:ph type="sldNum" sz="quarter" idx="12"/>
          </p:nvPr>
        </p:nvSpPr>
        <p:spPr/>
        <p:txBody>
          <a:bodyPr/>
          <a:lstStyle/>
          <a:p>
            <a:fld id="{1FEE8131-3D94-491F-B6BA-AAAC37EC5109}" type="slidenum">
              <a:rPr lang="en-ID" smtClean="0"/>
              <a:t>37</a:t>
            </a:fld>
            <a:endParaRPr lang="en-ID"/>
          </a:p>
        </p:txBody>
      </p:sp>
      <p:sp>
        <p:nvSpPr>
          <p:cNvPr id="6" name="Title 5">
            <a:extLst>
              <a:ext uri="{FF2B5EF4-FFF2-40B4-BE49-F238E27FC236}">
                <a16:creationId xmlns:a16="http://schemas.microsoft.com/office/drawing/2014/main" id="{18B07D34-E538-B2C7-346A-9FD0EEED90E7}"/>
              </a:ext>
            </a:extLst>
          </p:cNvPr>
          <p:cNvSpPr>
            <a:spLocks noGrp="1"/>
          </p:cNvSpPr>
          <p:nvPr>
            <p:ph type="title"/>
          </p:nvPr>
        </p:nvSpPr>
        <p:spPr/>
        <p:txBody>
          <a:bodyPr>
            <a:normAutofit/>
          </a:bodyPr>
          <a:lstStyle/>
          <a:p>
            <a:r>
              <a:rPr lang="en-GB" sz="2500" dirty="0"/>
              <a:t>Use Case </a:t>
            </a:r>
            <a:r>
              <a:rPr lang="en-GB" sz="2500" dirty="0" err="1"/>
              <a:t>SecDataOps</a:t>
            </a:r>
            <a:r>
              <a:rPr lang="en-GB" sz="2500" dirty="0"/>
              <a:t> 2 : Enrichment and Contextualization</a:t>
            </a:r>
            <a:endParaRPr lang="en-US" sz="2500" dirty="0"/>
          </a:p>
        </p:txBody>
      </p:sp>
      <p:sp>
        <p:nvSpPr>
          <p:cNvPr id="10" name="TextBox 9">
            <a:extLst>
              <a:ext uri="{FF2B5EF4-FFF2-40B4-BE49-F238E27FC236}">
                <a16:creationId xmlns:a16="http://schemas.microsoft.com/office/drawing/2014/main" id="{A9B049FD-E141-C657-089B-4923D93F9D5C}"/>
              </a:ext>
            </a:extLst>
          </p:cNvPr>
          <p:cNvSpPr txBox="1"/>
          <p:nvPr/>
        </p:nvSpPr>
        <p:spPr>
          <a:xfrm>
            <a:off x="2122066" y="5837868"/>
            <a:ext cx="7627355" cy="369332"/>
          </a:xfrm>
          <a:prstGeom prst="rect">
            <a:avLst/>
          </a:prstGeom>
          <a:noFill/>
        </p:spPr>
        <p:txBody>
          <a:bodyPr wrap="square">
            <a:spAutoFit/>
          </a:bodyPr>
          <a:lstStyle/>
          <a:p>
            <a:pPr algn="ctr"/>
            <a:r>
              <a:rPr lang="en-US" dirty="0"/>
              <a:t>https://docs.tenzir.com/use-cases/execute-detections-and-analytics</a:t>
            </a:r>
          </a:p>
        </p:txBody>
      </p:sp>
    </p:spTree>
    <p:extLst>
      <p:ext uri="{BB962C8B-B14F-4D97-AF65-F5344CB8AC3E}">
        <p14:creationId xmlns:p14="http://schemas.microsoft.com/office/powerpoint/2010/main" val="1154778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C108E98-3DDC-F813-F87D-B909F7BD8AEA}"/>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38887A1C-25C7-43AA-500B-DC62F4EB1603}"/>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C540E64D-4BF2-8049-E937-752D16C399A6}"/>
              </a:ext>
            </a:extLst>
          </p:cNvPr>
          <p:cNvSpPr>
            <a:spLocks noGrp="1"/>
          </p:cNvSpPr>
          <p:nvPr>
            <p:ph type="sldNum" sz="quarter" idx="12"/>
          </p:nvPr>
        </p:nvSpPr>
        <p:spPr/>
        <p:txBody>
          <a:bodyPr/>
          <a:lstStyle/>
          <a:p>
            <a:fld id="{1FEE8131-3D94-491F-B6BA-AAAC37EC5109}" type="slidenum">
              <a:rPr lang="en-ID" smtClean="0"/>
              <a:t>38</a:t>
            </a:fld>
            <a:endParaRPr lang="en-ID"/>
          </a:p>
        </p:txBody>
      </p:sp>
      <p:sp>
        <p:nvSpPr>
          <p:cNvPr id="6" name="Title 5">
            <a:extLst>
              <a:ext uri="{FF2B5EF4-FFF2-40B4-BE49-F238E27FC236}">
                <a16:creationId xmlns:a16="http://schemas.microsoft.com/office/drawing/2014/main" id="{1711EA01-CE77-DD82-F414-ECF1F90C7FE2}"/>
              </a:ext>
            </a:extLst>
          </p:cNvPr>
          <p:cNvSpPr>
            <a:spLocks noGrp="1"/>
          </p:cNvSpPr>
          <p:nvPr>
            <p:ph type="title"/>
          </p:nvPr>
        </p:nvSpPr>
        <p:spPr/>
        <p:txBody>
          <a:bodyPr>
            <a:normAutofit fontScale="90000"/>
          </a:bodyPr>
          <a:lstStyle/>
          <a:p>
            <a:r>
              <a:rPr lang="en-GB" dirty="0"/>
              <a:t>Example Case Study ….. (1)</a:t>
            </a:r>
            <a:endParaRPr lang="en-US" dirty="0"/>
          </a:p>
        </p:txBody>
      </p:sp>
      <p:pic>
        <p:nvPicPr>
          <p:cNvPr id="14" name="Content Placeholder 13">
            <a:extLst>
              <a:ext uri="{FF2B5EF4-FFF2-40B4-BE49-F238E27FC236}">
                <a16:creationId xmlns:a16="http://schemas.microsoft.com/office/drawing/2014/main" id="{9E75587C-0B62-47D2-B171-3DD7F1D6903C}"/>
              </a:ext>
            </a:extLst>
          </p:cNvPr>
          <p:cNvPicPr>
            <a:picLocks noGrp="1" noChangeAspect="1"/>
          </p:cNvPicPr>
          <p:nvPr>
            <p:ph idx="1"/>
          </p:nvPr>
        </p:nvPicPr>
        <p:blipFill>
          <a:blip r:embed="rId2"/>
          <a:stretch>
            <a:fillRect/>
          </a:stretch>
        </p:blipFill>
        <p:spPr>
          <a:xfrm>
            <a:off x="395416" y="1233359"/>
            <a:ext cx="5874915" cy="4441577"/>
          </a:xfrm>
        </p:spPr>
      </p:pic>
      <p:pic>
        <p:nvPicPr>
          <p:cNvPr id="16" name="Picture 15">
            <a:extLst>
              <a:ext uri="{FF2B5EF4-FFF2-40B4-BE49-F238E27FC236}">
                <a16:creationId xmlns:a16="http://schemas.microsoft.com/office/drawing/2014/main" id="{9BAF7933-E908-F680-BA49-B9BB9702FC17}"/>
              </a:ext>
            </a:extLst>
          </p:cNvPr>
          <p:cNvPicPr>
            <a:picLocks noChangeAspect="1"/>
          </p:cNvPicPr>
          <p:nvPr/>
        </p:nvPicPr>
        <p:blipFill>
          <a:blip r:embed="rId3"/>
          <a:stretch>
            <a:fillRect/>
          </a:stretch>
        </p:blipFill>
        <p:spPr>
          <a:xfrm>
            <a:off x="6498592" y="1233358"/>
            <a:ext cx="4973829" cy="4855051"/>
          </a:xfrm>
          <a:prstGeom prst="rect">
            <a:avLst/>
          </a:prstGeom>
        </p:spPr>
      </p:pic>
    </p:spTree>
    <p:extLst>
      <p:ext uri="{BB962C8B-B14F-4D97-AF65-F5344CB8AC3E}">
        <p14:creationId xmlns:p14="http://schemas.microsoft.com/office/powerpoint/2010/main" val="1211010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6E57538-7262-3CBA-806F-04B45EE82D71}"/>
              </a:ext>
            </a:extLst>
          </p:cNvPr>
          <p:cNvPicPr>
            <a:picLocks noGrp="1" noChangeAspect="1"/>
          </p:cNvPicPr>
          <p:nvPr>
            <p:ph idx="1"/>
          </p:nvPr>
        </p:nvPicPr>
        <p:blipFill>
          <a:blip r:embed="rId2"/>
          <a:stretch>
            <a:fillRect/>
          </a:stretch>
        </p:blipFill>
        <p:spPr>
          <a:xfrm>
            <a:off x="3977668" y="1138238"/>
            <a:ext cx="4236665" cy="4997450"/>
          </a:xfrm>
        </p:spPr>
      </p:pic>
      <p:sp>
        <p:nvSpPr>
          <p:cNvPr id="3" name="Date Placeholder 2">
            <a:extLst>
              <a:ext uri="{FF2B5EF4-FFF2-40B4-BE49-F238E27FC236}">
                <a16:creationId xmlns:a16="http://schemas.microsoft.com/office/drawing/2014/main" id="{E031B78D-4E17-557D-4615-89D5B12F831F}"/>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7936355E-CF6E-8358-4FD0-276E3707F320}"/>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922FEA9B-F70F-518E-8E47-B9059C5E40BC}"/>
              </a:ext>
            </a:extLst>
          </p:cNvPr>
          <p:cNvSpPr>
            <a:spLocks noGrp="1"/>
          </p:cNvSpPr>
          <p:nvPr>
            <p:ph type="sldNum" sz="quarter" idx="12"/>
          </p:nvPr>
        </p:nvSpPr>
        <p:spPr/>
        <p:txBody>
          <a:bodyPr/>
          <a:lstStyle/>
          <a:p>
            <a:fld id="{1FEE8131-3D94-491F-B6BA-AAAC37EC5109}" type="slidenum">
              <a:rPr lang="en-ID" smtClean="0"/>
              <a:t>39</a:t>
            </a:fld>
            <a:endParaRPr lang="en-ID"/>
          </a:p>
        </p:txBody>
      </p:sp>
      <p:sp>
        <p:nvSpPr>
          <p:cNvPr id="6" name="Title 5">
            <a:extLst>
              <a:ext uri="{FF2B5EF4-FFF2-40B4-BE49-F238E27FC236}">
                <a16:creationId xmlns:a16="http://schemas.microsoft.com/office/drawing/2014/main" id="{666044E1-2E2C-01B1-7005-9828E798C3CE}"/>
              </a:ext>
            </a:extLst>
          </p:cNvPr>
          <p:cNvSpPr>
            <a:spLocks noGrp="1"/>
          </p:cNvSpPr>
          <p:nvPr>
            <p:ph type="title"/>
          </p:nvPr>
        </p:nvSpPr>
        <p:spPr/>
        <p:txBody>
          <a:bodyPr>
            <a:normAutofit fontScale="90000"/>
          </a:bodyPr>
          <a:lstStyle/>
          <a:p>
            <a:r>
              <a:rPr lang="en-GB" dirty="0"/>
              <a:t>Example Case Study ….. (2)</a:t>
            </a:r>
            <a:endParaRPr lang="en-US" dirty="0"/>
          </a:p>
        </p:txBody>
      </p:sp>
    </p:spTree>
    <p:extLst>
      <p:ext uri="{BB962C8B-B14F-4D97-AF65-F5344CB8AC3E}">
        <p14:creationId xmlns:p14="http://schemas.microsoft.com/office/powerpoint/2010/main" val="407731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7B15E2-4D7E-4A03-0867-DAA40A0E92EA}"/>
              </a:ext>
            </a:extLst>
          </p:cNvPr>
          <p:cNvSpPr>
            <a:spLocks noGrp="1"/>
          </p:cNvSpPr>
          <p:nvPr>
            <p:ph idx="1"/>
          </p:nvPr>
        </p:nvSpPr>
        <p:spPr/>
        <p:txBody>
          <a:bodyPr>
            <a:normAutofit fontScale="92500" lnSpcReduction="10000"/>
          </a:bodyPr>
          <a:lstStyle/>
          <a:p>
            <a:pPr marL="0" indent="0">
              <a:buNone/>
            </a:pPr>
            <a:r>
              <a:rPr lang="en-GB" sz="3300" dirty="0"/>
              <a:t>Are you facing these challenges in data and security engineering in your security operations (SecOps)?</a:t>
            </a:r>
          </a:p>
          <a:p>
            <a:pPr>
              <a:buFont typeface="Arial" panose="020B0604020202020204" pitchFamily="34" charset="0"/>
              <a:buChar char="•"/>
            </a:pPr>
            <a:r>
              <a:rPr lang="en-GB" sz="2400" b="1" dirty="0"/>
              <a:t>Overwhelmed by massive security data?</a:t>
            </a:r>
            <a:r>
              <a:rPr lang="en-GB" sz="2400" dirty="0"/>
              <a:t> Managing vast amounts of logs and telemetry is complex, but limited storage and indexing make it even harder.</a:t>
            </a:r>
          </a:p>
          <a:p>
            <a:pPr>
              <a:buFont typeface="Arial" panose="020B0604020202020204" pitchFamily="34" charset="0"/>
              <a:buChar char="•"/>
            </a:pPr>
            <a:r>
              <a:rPr lang="en-GB" sz="2400" b="1" dirty="0"/>
              <a:t>Struggling with SIEM licensing and costs?</a:t>
            </a:r>
            <a:r>
              <a:rPr lang="en-GB" sz="2400" dirty="0"/>
              <a:t> High ingestion rates drive up expenses, forcing difficult choices on what data to retain.</a:t>
            </a:r>
          </a:p>
          <a:p>
            <a:pPr>
              <a:buFont typeface="Arial" panose="020B0604020202020204" pitchFamily="34" charset="0"/>
              <a:buChar char="•"/>
            </a:pPr>
            <a:r>
              <a:rPr lang="en-GB" sz="2400" b="1" dirty="0"/>
              <a:t>Detection engineering bottlenecks?</a:t>
            </a:r>
            <a:r>
              <a:rPr lang="en-GB" sz="2400" dirty="0"/>
              <a:t> Writing and maintaining detection rules is challenging without a structured approach to data normalization.</a:t>
            </a:r>
          </a:p>
          <a:p>
            <a:pPr>
              <a:buFont typeface="Arial" panose="020B0604020202020204" pitchFamily="34" charset="0"/>
              <a:buChar char="•"/>
            </a:pPr>
            <a:r>
              <a:rPr lang="en-GB" sz="2400" b="1" dirty="0"/>
              <a:t>Lack of efficient data pipelines?</a:t>
            </a:r>
            <a:r>
              <a:rPr lang="en-GB" sz="2400" dirty="0"/>
              <a:t> Inconsistent or unstructured logs make correlation, enrichment, and analysis a nightmare.</a:t>
            </a:r>
          </a:p>
          <a:p>
            <a:pPr>
              <a:buFont typeface="Arial" panose="020B0604020202020204" pitchFamily="34" charset="0"/>
              <a:buChar char="•"/>
            </a:pPr>
            <a:r>
              <a:rPr lang="en-GB" sz="2400" b="1" dirty="0"/>
              <a:t>Slow threat detection and response?</a:t>
            </a:r>
            <a:r>
              <a:rPr lang="en-GB" sz="2400" dirty="0"/>
              <a:t> Security teams are drowning in false positives or missing critical alerts due to ineffective data processing.</a:t>
            </a:r>
          </a:p>
          <a:p>
            <a:pPr>
              <a:buFont typeface="Arial" panose="020B0604020202020204" pitchFamily="34" charset="0"/>
              <a:buChar char="•"/>
            </a:pPr>
            <a:r>
              <a:rPr lang="en-GB" sz="2400" b="1" dirty="0"/>
              <a:t>Building vs. buying dilemma?</a:t>
            </a:r>
            <a:r>
              <a:rPr lang="en-GB" sz="2400" dirty="0"/>
              <a:t> Should you invest in a </a:t>
            </a:r>
            <a:r>
              <a:rPr lang="en-GB" sz="2400" dirty="0" err="1"/>
              <a:t>SecDataOps</a:t>
            </a:r>
            <a:r>
              <a:rPr lang="en-GB" sz="2400" dirty="0"/>
              <a:t> platform, or build your own data pipelines for scalable security analytics?</a:t>
            </a:r>
          </a:p>
          <a:p>
            <a:endParaRPr lang="en-US" dirty="0"/>
          </a:p>
        </p:txBody>
      </p:sp>
      <p:sp>
        <p:nvSpPr>
          <p:cNvPr id="3" name="Date Placeholder 2">
            <a:extLst>
              <a:ext uri="{FF2B5EF4-FFF2-40B4-BE49-F238E27FC236}">
                <a16:creationId xmlns:a16="http://schemas.microsoft.com/office/drawing/2014/main" id="{05E63DC8-7982-230D-74B3-40B8542545CB}"/>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B5F7D835-DE2D-A1A4-D7D3-0DBE8E27BCDC}"/>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183C8604-1A29-DB3D-EAAB-C83FDCDEA38E}"/>
              </a:ext>
            </a:extLst>
          </p:cNvPr>
          <p:cNvSpPr>
            <a:spLocks noGrp="1"/>
          </p:cNvSpPr>
          <p:nvPr>
            <p:ph type="sldNum" sz="quarter" idx="12"/>
          </p:nvPr>
        </p:nvSpPr>
        <p:spPr/>
        <p:txBody>
          <a:bodyPr/>
          <a:lstStyle/>
          <a:p>
            <a:fld id="{1FEE8131-3D94-491F-B6BA-AAAC37EC5109}" type="slidenum">
              <a:rPr lang="en-ID" smtClean="0"/>
              <a:t>4</a:t>
            </a:fld>
            <a:endParaRPr lang="en-ID"/>
          </a:p>
        </p:txBody>
      </p:sp>
      <p:sp>
        <p:nvSpPr>
          <p:cNvPr id="6" name="Title 5">
            <a:extLst>
              <a:ext uri="{FF2B5EF4-FFF2-40B4-BE49-F238E27FC236}">
                <a16:creationId xmlns:a16="http://schemas.microsoft.com/office/drawing/2014/main" id="{57B4FE32-13E7-8A63-E4FE-2D056DBB466C}"/>
              </a:ext>
            </a:extLst>
          </p:cNvPr>
          <p:cNvSpPr>
            <a:spLocks noGrp="1"/>
          </p:cNvSpPr>
          <p:nvPr>
            <p:ph type="title"/>
          </p:nvPr>
        </p:nvSpPr>
        <p:spPr/>
        <p:txBody>
          <a:bodyPr>
            <a:normAutofit fontScale="90000"/>
          </a:bodyPr>
          <a:lstStyle/>
          <a:p>
            <a:r>
              <a:rPr lang="en-GB" dirty="0"/>
              <a:t>Problem Statement</a:t>
            </a:r>
            <a:endParaRPr lang="en-US" dirty="0"/>
          </a:p>
        </p:txBody>
      </p:sp>
    </p:spTree>
    <p:extLst>
      <p:ext uri="{BB962C8B-B14F-4D97-AF65-F5344CB8AC3E}">
        <p14:creationId xmlns:p14="http://schemas.microsoft.com/office/powerpoint/2010/main" val="3642086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930536-4269-C830-35FD-5B985E0597FB}"/>
              </a:ext>
            </a:extLst>
          </p:cNvPr>
          <p:cNvSpPr>
            <a:spLocks noGrp="1"/>
          </p:cNvSpPr>
          <p:nvPr>
            <p:ph idx="1"/>
          </p:nvPr>
        </p:nvSpPr>
        <p:spPr/>
        <p:txBody>
          <a:bodyPr>
            <a:normAutofit fontScale="77500" lnSpcReduction="20000"/>
          </a:bodyPr>
          <a:lstStyle/>
          <a:p>
            <a:pPr marL="0" indent="0">
              <a:buNone/>
            </a:pPr>
            <a:r>
              <a:rPr lang="en-GB" sz="3600" dirty="0" err="1"/>
              <a:t>SecDataOps</a:t>
            </a:r>
            <a:r>
              <a:rPr lang="en-GB" sz="3600" dirty="0"/>
              <a:t> enhances detection engineering by:</a:t>
            </a:r>
          </a:p>
          <a:p>
            <a:pPr>
              <a:buFont typeface="Arial" panose="020B0604020202020204" pitchFamily="34" charset="0"/>
              <a:buChar char="•"/>
            </a:pPr>
            <a:r>
              <a:rPr lang="en-GB" b="1" dirty="0">
                <a:solidFill>
                  <a:srgbClr val="00B050"/>
                </a:solidFill>
              </a:rPr>
              <a:t>Decoupling Detection Logic from SIEM Correlation Rules</a:t>
            </a:r>
            <a:r>
              <a:rPr lang="en-GB" dirty="0">
                <a:solidFill>
                  <a:srgbClr val="00B050"/>
                </a:solidFill>
              </a:rPr>
              <a:t> </a:t>
            </a:r>
            <a:r>
              <a:rPr lang="en-GB" dirty="0"/>
              <a:t>— Instead of relying solely on </a:t>
            </a:r>
            <a:r>
              <a:rPr lang="en-GB" b="1" dirty="0"/>
              <a:t>static SIEM rules</a:t>
            </a:r>
            <a:r>
              <a:rPr lang="en-GB" dirty="0"/>
              <a:t>, detections can be </a:t>
            </a:r>
            <a:r>
              <a:rPr lang="en-GB" b="1" dirty="0"/>
              <a:t>applied directly within the </a:t>
            </a:r>
            <a:r>
              <a:rPr lang="en-GB" b="1" dirty="0" err="1"/>
              <a:t>SecDataOps</a:t>
            </a:r>
            <a:r>
              <a:rPr lang="en-GB" b="1" dirty="0"/>
              <a:t> pipeline</a:t>
            </a:r>
            <a:r>
              <a:rPr lang="en-GB" dirty="0"/>
              <a:t>, allowing for </a:t>
            </a:r>
            <a:r>
              <a:rPr lang="en-GB" b="1" dirty="0"/>
              <a:t>real-time enrichment, contextualization, and advanced </a:t>
            </a:r>
            <a:r>
              <a:rPr lang="en-GB" b="1" dirty="0" err="1"/>
              <a:t>behavioral</a:t>
            </a:r>
            <a:r>
              <a:rPr lang="en-GB" b="1" dirty="0"/>
              <a:t> analytics</a:t>
            </a:r>
            <a:r>
              <a:rPr lang="en-GB" dirty="0"/>
              <a:t> before the data reaches the SIEM.</a:t>
            </a:r>
          </a:p>
          <a:p>
            <a:pPr>
              <a:buFont typeface="Arial" panose="020B0604020202020204" pitchFamily="34" charset="0"/>
              <a:buChar char="•"/>
            </a:pPr>
            <a:r>
              <a:rPr lang="en-GB" b="1" dirty="0">
                <a:solidFill>
                  <a:srgbClr val="00B050"/>
                </a:solidFill>
              </a:rPr>
              <a:t>Leveraging Open Standards for Detection Consistency</a:t>
            </a:r>
            <a:r>
              <a:rPr lang="en-GB" dirty="0">
                <a:solidFill>
                  <a:srgbClr val="00B050"/>
                </a:solidFill>
              </a:rPr>
              <a:t> </a:t>
            </a:r>
            <a:r>
              <a:rPr lang="en-GB" dirty="0"/>
              <a:t>— By </a:t>
            </a:r>
            <a:r>
              <a:rPr lang="en-GB" b="1" dirty="0"/>
              <a:t>normalizing security logs into open frameworks like OCSF</a:t>
            </a:r>
            <a:r>
              <a:rPr lang="en-GB" dirty="0"/>
              <a:t>, detection engineers can </a:t>
            </a:r>
            <a:r>
              <a:rPr lang="en-GB" b="1" dirty="0"/>
              <a:t>create portable detection logic</a:t>
            </a:r>
            <a:r>
              <a:rPr lang="en-GB" dirty="0"/>
              <a:t> that works across multiple platforms, improving interoperability and </a:t>
            </a:r>
            <a:r>
              <a:rPr lang="en-GB" b="1" dirty="0"/>
              <a:t>reducing the dependency on vendor-specific SIEM models</a:t>
            </a:r>
            <a:r>
              <a:rPr lang="en-GB" dirty="0"/>
              <a:t>.</a:t>
            </a:r>
          </a:p>
          <a:p>
            <a:pPr>
              <a:buFont typeface="Arial" panose="020B0604020202020204" pitchFamily="34" charset="0"/>
              <a:buChar char="•"/>
            </a:pPr>
            <a:r>
              <a:rPr lang="en-GB" b="1" dirty="0">
                <a:solidFill>
                  <a:srgbClr val="00B050"/>
                </a:solidFill>
              </a:rPr>
              <a:t>Enhancing Threat Detection with Streaming Analytics</a:t>
            </a:r>
            <a:r>
              <a:rPr lang="en-GB" dirty="0">
                <a:solidFill>
                  <a:srgbClr val="00B050"/>
                </a:solidFill>
              </a:rPr>
              <a:t> </a:t>
            </a:r>
            <a:r>
              <a:rPr lang="en-GB" dirty="0"/>
              <a:t>— </a:t>
            </a:r>
            <a:r>
              <a:rPr lang="en-GB" b="1" dirty="0"/>
              <a:t>Real-time data streaming and processing</a:t>
            </a:r>
            <a:r>
              <a:rPr lang="en-GB" dirty="0"/>
              <a:t> within </a:t>
            </a:r>
            <a:r>
              <a:rPr lang="en-GB" b="1" dirty="0" err="1"/>
              <a:t>SecDataOps</a:t>
            </a:r>
            <a:r>
              <a:rPr lang="en-GB" b="1" dirty="0"/>
              <a:t> enables immediate anomaly detection</a:t>
            </a:r>
            <a:r>
              <a:rPr lang="en-GB" dirty="0"/>
              <a:t>, reducing dwell time and </a:t>
            </a:r>
            <a:r>
              <a:rPr lang="en-GB" b="1" dirty="0"/>
              <a:t>allowing SOC teams to proactively hunt for threats</a:t>
            </a:r>
            <a:r>
              <a:rPr lang="en-GB" dirty="0"/>
              <a:t> instead of waiting for SIEM alerts.</a:t>
            </a:r>
          </a:p>
          <a:p>
            <a:pPr>
              <a:buFont typeface="Arial" panose="020B0604020202020204" pitchFamily="34" charset="0"/>
              <a:buChar char="•"/>
            </a:pPr>
            <a:r>
              <a:rPr lang="en-GB" b="1" dirty="0">
                <a:solidFill>
                  <a:srgbClr val="00B050"/>
                </a:solidFill>
              </a:rPr>
              <a:t>Optimizing False Positive Reduction &amp; Rule Tuning</a:t>
            </a:r>
            <a:r>
              <a:rPr lang="en-GB" dirty="0">
                <a:solidFill>
                  <a:srgbClr val="00B050"/>
                </a:solidFill>
              </a:rPr>
              <a:t> </a:t>
            </a:r>
            <a:r>
              <a:rPr lang="en-GB" dirty="0"/>
              <a:t>— With </a:t>
            </a:r>
            <a:r>
              <a:rPr lang="en-GB" b="1" dirty="0"/>
              <a:t>pre-ingestion data filtering, enrichment, and tagging</a:t>
            </a:r>
            <a:r>
              <a:rPr lang="en-GB" dirty="0"/>
              <a:t>, analysts can </a:t>
            </a:r>
            <a:r>
              <a:rPr lang="en-GB" b="1" dirty="0"/>
              <a:t>apply refined detection rules with higher accuracy</a:t>
            </a:r>
            <a:r>
              <a:rPr lang="en-GB" dirty="0"/>
              <a:t>, reducing unnecessary noise and improving response efficiency.</a:t>
            </a:r>
          </a:p>
          <a:p>
            <a:endParaRPr lang="en-US" dirty="0"/>
          </a:p>
        </p:txBody>
      </p:sp>
      <p:sp>
        <p:nvSpPr>
          <p:cNvPr id="3" name="Date Placeholder 2">
            <a:extLst>
              <a:ext uri="{FF2B5EF4-FFF2-40B4-BE49-F238E27FC236}">
                <a16:creationId xmlns:a16="http://schemas.microsoft.com/office/drawing/2014/main" id="{36A90E05-BFD5-82DC-FD37-1A40D18FF301}"/>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E808D465-8265-7E3C-BBED-24F6874D9985}"/>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A02FBAEF-0510-4222-914E-C2107278FA02}"/>
              </a:ext>
            </a:extLst>
          </p:cNvPr>
          <p:cNvSpPr>
            <a:spLocks noGrp="1"/>
          </p:cNvSpPr>
          <p:nvPr>
            <p:ph type="sldNum" sz="quarter" idx="12"/>
          </p:nvPr>
        </p:nvSpPr>
        <p:spPr/>
        <p:txBody>
          <a:bodyPr/>
          <a:lstStyle/>
          <a:p>
            <a:fld id="{1FEE8131-3D94-491F-B6BA-AAAC37EC5109}" type="slidenum">
              <a:rPr lang="en-ID" smtClean="0"/>
              <a:t>40</a:t>
            </a:fld>
            <a:endParaRPr lang="en-ID"/>
          </a:p>
        </p:txBody>
      </p:sp>
      <p:sp>
        <p:nvSpPr>
          <p:cNvPr id="6" name="Title 5">
            <a:extLst>
              <a:ext uri="{FF2B5EF4-FFF2-40B4-BE49-F238E27FC236}">
                <a16:creationId xmlns:a16="http://schemas.microsoft.com/office/drawing/2014/main" id="{218461B4-38A6-EEA3-C972-C438610D36CA}"/>
              </a:ext>
            </a:extLst>
          </p:cNvPr>
          <p:cNvSpPr>
            <a:spLocks noGrp="1"/>
          </p:cNvSpPr>
          <p:nvPr>
            <p:ph type="title"/>
          </p:nvPr>
        </p:nvSpPr>
        <p:spPr/>
        <p:txBody>
          <a:bodyPr>
            <a:normAutofit/>
          </a:bodyPr>
          <a:lstStyle/>
          <a:p>
            <a:r>
              <a:rPr lang="en-GB" sz="2700" dirty="0"/>
              <a:t>How </a:t>
            </a:r>
            <a:r>
              <a:rPr lang="en-GB" sz="2700" dirty="0" err="1"/>
              <a:t>SecDataOps</a:t>
            </a:r>
            <a:r>
              <a:rPr lang="en-GB" sz="2700" dirty="0"/>
              <a:t> Helps Detection Engineering Process</a:t>
            </a:r>
            <a:endParaRPr lang="en-US" sz="2700" dirty="0"/>
          </a:p>
        </p:txBody>
      </p:sp>
    </p:spTree>
    <p:extLst>
      <p:ext uri="{BB962C8B-B14F-4D97-AF65-F5344CB8AC3E}">
        <p14:creationId xmlns:p14="http://schemas.microsoft.com/office/powerpoint/2010/main" val="3368302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B6946C-9FAD-130A-24B8-F1572AE1F9A3}"/>
              </a:ext>
            </a:extLst>
          </p:cNvPr>
          <p:cNvSpPr>
            <a:spLocks noGrp="1"/>
          </p:cNvSpPr>
          <p:nvPr>
            <p:ph idx="1"/>
          </p:nvPr>
        </p:nvSpPr>
        <p:spPr/>
        <p:txBody>
          <a:bodyPr>
            <a:normAutofit fontScale="92500" lnSpcReduction="20000"/>
          </a:bodyPr>
          <a:lstStyle/>
          <a:p>
            <a:pPr marL="514350" indent="-514350">
              <a:buFont typeface="+mj-lt"/>
              <a:buAutoNum type="arabicPeriod"/>
            </a:pPr>
            <a:r>
              <a:rPr lang="en-GB" b="1" dirty="0">
                <a:solidFill>
                  <a:srgbClr val="00B050"/>
                </a:solidFill>
              </a:rPr>
              <a:t>Data Volume Reduction</a:t>
            </a:r>
          </a:p>
          <a:p>
            <a:pPr>
              <a:buFont typeface="Arial" panose="020B0604020202020204" pitchFamily="34" charset="0"/>
              <a:buChar char="•"/>
            </a:pPr>
            <a:r>
              <a:rPr lang="en-GB" b="1" dirty="0"/>
              <a:t>Filtering &amp; Sampling</a:t>
            </a:r>
            <a:r>
              <a:rPr lang="en-GB" dirty="0"/>
              <a:t>: remove low-value or redundant data (e.g., debug logs, duplicate events) before it reaches the SIEM. It applies field reduction, sampling, and aggregation to shrink data volume by 30–80%</a:t>
            </a:r>
          </a:p>
          <a:p>
            <a:pPr>
              <a:buFont typeface="Arial" panose="020B0604020202020204" pitchFamily="34" charset="0"/>
              <a:buChar char="•"/>
            </a:pPr>
            <a:r>
              <a:rPr lang="en-GB" dirty="0"/>
              <a:t>Edge preprocessing to filter irrelevant data (e.g., non-security logs) and deduplicate events</a:t>
            </a:r>
          </a:p>
          <a:p>
            <a:pPr>
              <a:buFont typeface="Arial" panose="020B0604020202020204" pitchFamily="34" charset="0"/>
              <a:buChar char="•"/>
            </a:pPr>
            <a:r>
              <a:rPr lang="en-GB" b="1" dirty="0"/>
              <a:t>Result</a:t>
            </a:r>
            <a:r>
              <a:rPr lang="en-GB" dirty="0"/>
              <a:t>: Lower SIEM licensing fees (typically based on ingest volume) and reduced storage costs </a:t>
            </a:r>
          </a:p>
          <a:p>
            <a:pPr marL="514350" indent="-514350">
              <a:buFont typeface="+mj-lt"/>
              <a:buAutoNum type="arabicPeriod" startAt="2"/>
            </a:pPr>
            <a:r>
              <a:rPr lang="en-GB" b="1" dirty="0">
                <a:solidFill>
                  <a:srgbClr val="00B050"/>
                </a:solidFill>
              </a:rPr>
              <a:t>Decoupling Storage and Compute</a:t>
            </a:r>
          </a:p>
          <a:p>
            <a:pPr>
              <a:buFont typeface="Arial" panose="020B0604020202020204" pitchFamily="34" charset="0"/>
              <a:buChar char="•"/>
            </a:pPr>
            <a:r>
              <a:rPr lang="en-GB" b="1" dirty="0"/>
              <a:t>Cost-Effective Storage</a:t>
            </a:r>
            <a:r>
              <a:rPr lang="en-GB" dirty="0"/>
              <a:t>: Route raw logs to </a:t>
            </a:r>
            <a:r>
              <a:rPr lang="en-GB" b="1" dirty="0" err="1"/>
              <a:t>SecDataOps</a:t>
            </a:r>
            <a:r>
              <a:rPr lang="en-GB" b="1" dirty="0"/>
              <a:t> Platform </a:t>
            </a:r>
            <a:r>
              <a:rPr lang="en-GB" dirty="0"/>
              <a:t>(compressed, low-cost storage) instead of the SIEM. Only critical data (e.g., alerts, enriched events) is sent to the SIEM for analysis</a:t>
            </a:r>
          </a:p>
          <a:p>
            <a:pPr>
              <a:buFont typeface="Arial" panose="020B0604020202020204" pitchFamily="34" charset="0"/>
              <a:buChar char="•"/>
            </a:pPr>
            <a:r>
              <a:rPr lang="en-GB" b="1" dirty="0"/>
              <a:t>Result</a:t>
            </a:r>
            <a:r>
              <a:rPr lang="en-GB" dirty="0"/>
              <a:t>: Avoid paying SIEM licensing fees for non-critical data while retaining forensic access </a:t>
            </a:r>
          </a:p>
          <a:p>
            <a:pPr marL="0" indent="0">
              <a:buNone/>
            </a:pPr>
            <a:endParaRPr lang="en-GB" dirty="0"/>
          </a:p>
          <a:p>
            <a:endParaRPr lang="en-US" dirty="0"/>
          </a:p>
        </p:txBody>
      </p:sp>
      <p:sp>
        <p:nvSpPr>
          <p:cNvPr id="3" name="Date Placeholder 2">
            <a:extLst>
              <a:ext uri="{FF2B5EF4-FFF2-40B4-BE49-F238E27FC236}">
                <a16:creationId xmlns:a16="http://schemas.microsoft.com/office/drawing/2014/main" id="{764F957B-125D-5E04-E172-B59377CBEC93}"/>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DB492BDF-975C-A047-17D8-69474EFCEB15}"/>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D15AD5C3-8967-DD29-775D-A0B5FDB8AC1D}"/>
              </a:ext>
            </a:extLst>
          </p:cNvPr>
          <p:cNvSpPr>
            <a:spLocks noGrp="1"/>
          </p:cNvSpPr>
          <p:nvPr>
            <p:ph type="sldNum" sz="quarter" idx="12"/>
          </p:nvPr>
        </p:nvSpPr>
        <p:spPr/>
        <p:txBody>
          <a:bodyPr/>
          <a:lstStyle/>
          <a:p>
            <a:fld id="{1FEE8131-3D94-491F-B6BA-AAAC37EC5109}" type="slidenum">
              <a:rPr lang="en-ID" smtClean="0"/>
              <a:t>41</a:t>
            </a:fld>
            <a:endParaRPr lang="en-ID"/>
          </a:p>
        </p:txBody>
      </p:sp>
      <p:sp>
        <p:nvSpPr>
          <p:cNvPr id="6" name="Title 5">
            <a:extLst>
              <a:ext uri="{FF2B5EF4-FFF2-40B4-BE49-F238E27FC236}">
                <a16:creationId xmlns:a16="http://schemas.microsoft.com/office/drawing/2014/main" id="{3653D7BD-489D-7ACF-0D1B-8D27C9ADF150}"/>
              </a:ext>
            </a:extLst>
          </p:cNvPr>
          <p:cNvSpPr>
            <a:spLocks noGrp="1"/>
          </p:cNvSpPr>
          <p:nvPr>
            <p:ph type="title"/>
          </p:nvPr>
        </p:nvSpPr>
        <p:spPr/>
        <p:txBody>
          <a:bodyPr>
            <a:normAutofit fontScale="90000"/>
          </a:bodyPr>
          <a:lstStyle/>
          <a:p>
            <a:r>
              <a:rPr lang="en-GB" dirty="0"/>
              <a:t>Importance of </a:t>
            </a:r>
            <a:r>
              <a:rPr lang="en-GB" dirty="0" err="1"/>
              <a:t>SecDataOps</a:t>
            </a:r>
            <a:endParaRPr lang="en-US" dirty="0"/>
          </a:p>
        </p:txBody>
      </p:sp>
    </p:spTree>
    <p:extLst>
      <p:ext uri="{BB962C8B-B14F-4D97-AF65-F5344CB8AC3E}">
        <p14:creationId xmlns:p14="http://schemas.microsoft.com/office/powerpoint/2010/main" val="3431592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FC528-C0D4-BFE0-838C-06E29D5587D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E637C7-FA7B-8EAE-EE0A-3435AB14A60D}"/>
              </a:ext>
            </a:extLst>
          </p:cNvPr>
          <p:cNvSpPr>
            <a:spLocks noGrp="1"/>
          </p:cNvSpPr>
          <p:nvPr>
            <p:ph idx="1"/>
          </p:nvPr>
        </p:nvSpPr>
        <p:spPr/>
        <p:txBody>
          <a:bodyPr>
            <a:normAutofit fontScale="92500" lnSpcReduction="20000"/>
          </a:bodyPr>
          <a:lstStyle/>
          <a:p>
            <a:pPr marL="514350" indent="-514350">
              <a:buFont typeface="+mj-lt"/>
              <a:buAutoNum type="arabicPeriod" startAt="3"/>
            </a:pPr>
            <a:r>
              <a:rPr lang="en-US" b="1" dirty="0">
                <a:solidFill>
                  <a:srgbClr val="00B050"/>
                </a:solidFill>
              </a:rPr>
              <a:t>Data Normalization &amp; Enrichment</a:t>
            </a:r>
          </a:p>
          <a:p>
            <a:pPr>
              <a:buFont typeface="Arial" panose="020B0604020202020204" pitchFamily="34" charset="0"/>
              <a:buChar char="•"/>
            </a:pPr>
            <a:r>
              <a:rPr lang="en-US" b="1" dirty="0"/>
              <a:t>Schema Standardization</a:t>
            </a:r>
            <a:r>
              <a:rPr lang="en-US" dirty="0"/>
              <a:t>: </a:t>
            </a:r>
            <a:r>
              <a:rPr lang="en-US" dirty="0" err="1"/>
              <a:t>SecDataOps</a:t>
            </a:r>
            <a:r>
              <a:rPr lang="en-US" dirty="0"/>
              <a:t> Platform map raw logs to </a:t>
            </a:r>
            <a:r>
              <a:rPr lang="en-US" b="1" dirty="0"/>
              <a:t>OCSF</a:t>
            </a:r>
            <a:r>
              <a:rPr lang="en-US" dirty="0"/>
              <a:t> or </a:t>
            </a:r>
            <a:r>
              <a:rPr lang="en-US" b="1" dirty="0"/>
              <a:t>ECS</a:t>
            </a:r>
            <a:r>
              <a:rPr lang="en-US" dirty="0"/>
              <a:t>, reducing SIEM parsing overhead. </a:t>
            </a:r>
          </a:p>
          <a:p>
            <a:pPr>
              <a:buFont typeface="Arial" panose="020B0604020202020204" pitchFamily="34" charset="0"/>
              <a:buChar char="•"/>
            </a:pPr>
            <a:r>
              <a:rPr lang="en-US" b="1" dirty="0"/>
              <a:t>Edge Enrichment</a:t>
            </a:r>
            <a:r>
              <a:rPr lang="en-US" dirty="0"/>
              <a:t>: Add context (e.g., threat intel, asset tags, vulnerability management information, </a:t>
            </a:r>
            <a:r>
              <a:rPr lang="en-US" dirty="0" err="1"/>
              <a:t>etc</a:t>
            </a:r>
            <a:r>
              <a:rPr lang="en-US" dirty="0"/>
              <a:t>) at the pipeline stage, avoiding redundant processing in the SIEM</a:t>
            </a:r>
          </a:p>
          <a:p>
            <a:pPr>
              <a:buFont typeface="Arial" panose="020B0604020202020204" pitchFamily="34" charset="0"/>
              <a:buChar char="•"/>
            </a:pPr>
            <a:r>
              <a:rPr lang="en-US" b="1" dirty="0"/>
              <a:t>Result</a:t>
            </a:r>
            <a:r>
              <a:rPr lang="en-US" dirty="0"/>
              <a:t>: Faster SIEM performance and reduced compute costs</a:t>
            </a:r>
          </a:p>
          <a:p>
            <a:pPr marL="514350" indent="-514350">
              <a:buFont typeface="+mj-lt"/>
              <a:buAutoNum type="arabicPeriod" startAt="4"/>
            </a:pPr>
            <a:r>
              <a:rPr lang="en-US" b="1" dirty="0">
                <a:solidFill>
                  <a:srgbClr val="00B050"/>
                </a:solidFill>
              </a:rPr>
              <a:t>Preprocessing at the Edge</a:t>
            </a:r>
          </a:p>
          <a:p>
            <a:pPr>
              <a:buFont typeface="Arial" panose="020B0604020202020204" pitchFamily="34" charset="0"/>
              <a:buChar char="•"/>
            </a:pPr>
            <a:r>
              <a:rPr lang="en-US" b="1" dirty="0" err="1"/>
              <a:t>SecDataOps</a:t>
            </a:r>
            <a:r>
              <a:rPr lang="en-US" b="1" dirty="0"/>
              <a:t> Platform </a:t>
            </a:r>
            <a:r>
              <a:rPr lang="en-US" dirty="0"/>
              <a:t>process data at the source (e.g., endpoints, firewalls) to:</a:t>
            </a:r>
          </a:p>
          <a:p>
            <a:pPr marL="742950" lvl="1" indent="-285750">
              <a:buFont typeface="Arial" panose="020B0604020202020204" pitchFamily="34" charset="0"/>
              <a:buChar char="•"/>
            </a:pPr>
            <a:r>
              <a:rPr lang="en-US" dirty="0"/>
              <a:t>Strip unnecessary fields (e.g., debug metadata).</a:t>
            </a:r>
          </a:p>
          <a:p>
            <a:pPr marL="742950" lvl="1" indent="-285750">
              <a:buFont typeface="Arial" panose="020B0604020202020204" pitchFamily="34" charset="0"/>
              <a:buChar char="•"/>
            </a:pPr>
            <a:r>
              <a:rPr lang="en-US" dirty="0"/>
              <a:t>Compress logs using formats like Parquet</a:t>
            </a:r>
          </a:p>
          <a:p>
            <a:pPr>
              <a:buFont typeface="Arial" panose="020B0604020202020204" pitchFamily="34" charset="0"/>
              <a:buChar char="•"/>
            </a:pPr>
            <a:r>
              <a:rPr lang="en-US" b="1" dirty="0"/>
              <a:t>Result</a:t>
            </a:r>
            <a:r>
              <a:rPr lang="en-US" dirty="0"/>
              <a:t>: Lower network bandwidth costs and reduced SIEM ingest volume </a:t>
            </a:r>
          </a:p>
        </p:txBody>
      </p:sp>
      <p:sp>
        <p:nvSpPr>
          <p:cNvPr id="3" name="Date Placeholder 2">
            <a:extLst>
              <a:ext uri="{FF2B5EF4-FFF2-40B4-BE49-F238E27FC236}">
                <a16:creationId xmlns:a16="http://schemas.microsoft.com/office/drawing/2014/main" id="{D018DFAE-C323-CFA5-A4C9-518482630231}"/>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3F50A1D5-A6D2-2B6C-7BA9-07A9AF61147B}"/>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075FCDA6-C83A-41E7-12AB-5D028F942B7B}"/>
              </a:ext>
            </a:extLst>
          </p:cNvPr>
          <p:cNvSpPr>
            <a:spLocks noGrp="1"/>
          </p:cNvSpPr>
          <p:nvPr>
            <p:ph type="sldNum" sz="quarter" idx="12"/>
          </p:nvPr>
        </p:nvSpPr>
        <p:spPr/>
        <p:txBody>
          <a:bodyPr/>
          <a:lstStyle/>
          <a:p>
            <a:fld id="{1FEE8131-3D94-491F-B6BA-AAAC37EC5109}" type="slidenum">
              <a:rPr lang="en-ID" smtClean="0"/>
              <a:t>42</a:t>
            </a:fld>
            <a:endParaRPr lang="en-ID"/>
          </a:p>
        </p:txBody>
      </p:sp>
      <p:sp>
        <p:nvSpPr>
          <p:cNvPr id="6" name="Title 5">
            <a:extLst>
              <a:ext uri="{FF2B5EF4-FFF2-40B4-BE49-F238E27FC236}">
                <a16:creationId xmlns:a16="http://schemas.microsoft.com/office/drawing/2014/main" id="{85CF27B4-559D-EC3B-3FB4-5968D98221A9}"/>
              </a:ext>
            </a:extLst>
          </p:cNvPr>
          <p:cNvSpPr>
            <a:spLocks noGrp="1"/>
          </p:cNvSpPr>
          <p:nvPr>
            <p:ph type="title"/>
          </p:nvPr>
        </p:nvSpPr>
        <p:spPr/>
        <p:txBody>
          <a:bodyPr>
            <a:normAutofit fontScale="90000"/>
          </a:bodyPr>
          <a:lstStyle/>
          <a:p>
            <a:r>
              <a:rPr lang="en-GB" dirty="0"/>
              <a:t>Importance of </a:t>
            </a:r>
            <a:r>
              <a:rPr lang="en-GB" dirty="0" err="1"/>
              <a:t>SecDataOps</a:t>
            </a:r>
            <a:endParaRPr lang="en-US" dirty="0"/>
          </a:p>
        </p:txBody>
      </p:sp>
    </p:spTree>
    <p:extLst>
      <p:ext uri="{BB962C8B-B14F-4D97-AF65-F5344CB8AC3E}">
        <p14:creationId xmlns:p14="http://schemas.microsoft.com/office/powerpoint/2010/main" val="4050713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4C121-9C1D-0A30-D108-095AA4D35AF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BF1A45-7F42-D60C-C19B-5D025E822F46}"/>
              </a:ext>
            </a:extLst>
          </p:cNvPr>
          <p:cNvSpPr>
            <a:spLocks noGrp="1"/>
          </p:cNvSpPr>
          <p:nvPr>
            <p:ph idx="1"/>
          </p:nvPr>
        </p:nvSpPr>
        <p:spPr/>
        <p:txBody>
          <a:bodyPr>
            <a:normAutofit/>
          </a:bodyPr>
          <a:lstStyle/>
          <a:p>
            <a:pPr marL="514350" indent="-514350">
              <a:buFont typeface="+mj-lt"/>
              <a:buAutoNum type="arabicPeriod" startAt="5"/>
            </a:pPr>
            <a:r>
              <a:rPr lang="en-GB" b="1" dirty="0">
                <a:solidFill>
                  <a:srgbClr val="00B050"/>
                </a:solidFill>
              </a:rPr>
              <a:t>Automated Detection at the Pipeline</a:t>
            </a:r>
          </a:p>
          <a:p>
            <a:pPr>
              <a:buFont typeface="Arial" panose="020B0604020202020204" pitchFamily="34" charset="0"/>
              <a:buChar char="•"/>
            </a:pPr>
            <a:r>
              <a:rPr lang="en-GB" b="1" dirty="0"/>
              <a:t>Detection Execution</a:t>
            </a:r>
            <a:r>
              <a:rPr lang="en-GB" dirty="0"/>
              <a:t>: </a:t>
            </a:r>
            <a:r>
              <a:rPr lang="en-GB" dirty="0" err="1"/>
              <a:t>SecDataOps</a:t>
            </a:r>
            <a:r>
              <a:rPr lang="en-GB" dirty="0"/>
              <a:t> runs detection logic (e.g., Sigma rules. Yara rules) in-stream, filtering malicious events before they reach the SIEM </a:t>
            </a:r>
          </a:p>
          <a:p>
            <a:pPr>
              <a:buFont typeface="Arial" panose="020B0604020202020204" pitchFamily="34" charset="0"/>
              <a:buChar char="•"/>
            </a:pPr>
            <a:r>
              <a:rPr lang="en-GB" b="1" dirty="0"/>
              <a:t>Result</a:t>
            </a:r>
            <a:r>
              <a:rPr lang="en-GB" dirty="0"/>
              <a:t>: Fewer alerts to triage in the SIEM, reducing analyst workload</a:t>
            </a:r>
          </a:p>
          <a:p>
            <a:pPr marL="514350" indent="-514350">
              <a:buFont typeface="+mj-lt"/>
              <a:buAutoNum type="arabicPeriod" startAt="6"/>
            </a:pPr>
            <a:r>
              <a:rPr lang="en-US" b="1" dirty="0">
                <a:solidFill>
                  <a:srgbClr val="00B050"/>
                </a:solidFill>
              </a:rPr>
              <a:t>Vendor Neutrality &amp; Flexibility</a:t>
            </a:r>
          </a:p>
          <a:p>
            <a:pPr>
              <a:buFont typeface="Arial" panose="020B0604020202020204" pitchFamily="34" charset="0"/>
              <a:buChar char="•"/>
            </a:pPr>
            <a:r>
              <a:rPr lang="en-US" b="1" dirty="0"/>
              <a:t>Avoid Lock-In</a:t>
            </a:r>
            <a:r>
              <a:rPr lang="en-US" dirty="0"/>
              <a:t>: </a:t>
            </a:r>
            <a:r>
              <a:rPr lang="en-US" dirty="0" err="1"/>
              <a:t>SecDataOps</a:t>
            </a:r>
            <a:r>
              <a:rPr lang="en-US" dirty="0"/>
              <a:t> platform standardize data into open formats (OCSF), enabling multi-SIEM or hybrid architectures (e.g., Splunk + AWS Security Lake)</a:t>
            </a:r>
          </a:p>
          <a:p>
            <a:pPr>
              <a:buFont typeface="Arial" panose="020B0604020202020204" pitchFamily="34" charset="0"/>
              <a:buChar char="•"/>
            </a:pPr>
            <a:r>
              <a:rPr lang="en-US" b="1" dirty="0"/>
              <a:t>Result</a:t>
            </a:r>
            <a:r>
              <a:rPr lang="en-US" dirty="0"/>
              <a:t>: Flexibility to switch SIEM vendors without reprocessing data </a:t>
            </a:r>
          </a:p>
          <a:p>
            <a:pPr>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9F0B132E-F959-8EE1-90F0-0C382FE94A9F}"/>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538021B5-B990-248C-1C65-3371AFC94EC9}"/>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47E21CFF-6B3C-9AD5-4AD0-307F1872CCF7}"/>
              </a:ext>
            </a:extLst>
          </p:cNvPr>
          <p:cNvSpPr>
            <a:spLocks noGrp="1"/>
          </p:cNvSpPr>
          <p:nvPr>
            <p:ph type="sldNum" sz="quarter" idx="12"/>
          </p:nvPr>
        </p:nvSpPr>
        <p:spPr/>
        <p:txBody>
          <a:bodyPr/>
          <a:lstStyle/>
          <a:p>
            <a:fld id="{1FEE8131-3D94-491F-B6BA-AAAC37EC5109}" type="slidenum">
              <a:rPr lang="en-ID" smtClean="0"/>
              <a:t>43</a:t>
            </a:fld>
            <a:endParaRPr lang="en-ID"/>
          </a:p>
        </p:txBody>
      </p:sp>
      <p:sp>
        <p:nvSpPr>
          <p:cNvPr id="6" name="Title 5">
            <a:extLst>
              <a:ext uri="{FF2B5EF4-FFF2-40B4-BE49-F238E27FC236}">
                <a16:creationId xmlns:a16="http://schemas.microsoft.com/office/drawing/2014/main" id="{90FF8B53-15A0-587D-9702-536AB4CA6BD9}"/>
              </a:ext>
            </a:extLst>
          </p:cNvPr>
          <p:cNvSpPr>
            <a:spLocks noGrp="1"/>
          </p:cNvSpPr>
          <p:nvPr>
            <p:ph type="title"/>
          </p:nvPr>
        </p:nvSpPr>
        <p:spPr/>
        <p:txBody>
          <a:bodyPr>
            <a:normAutofit fontScale="90000"/>
          </a:bodyPr>
          <a:lstStyle/>
          <a:p>
            <a:r>
              <a:rPr lang="en-GB" dirty="0"/>
              <a:t>Importance of </a:t>
            </a:r>
            <a:r>
              <a:rPr lang="en-GB" dirty="0" err="1"/>
              <a:t>SecDataOps</a:t>
            </a:r>
            <a:endParaRPr lang="en-US" dirty="0"/>
          </a:p>
        </p:txBody>
      </p:sp>
    </p:spTree>
    <p:extLst>
      <p:ext uri="{BB962C8B-B14F-4D97-AF65-F5344CB8AC3E}">
        <p14:creationId xmlns:p14="http://schemas.microsoft.com/office/powerpoint/2010/main" val="2139074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52497B0-F0CB-7B51-2987-9EF7AE8E65FB}"/>
              </a:ext>
            </a:extLst>
          </p:cNvPr>
          <p:cNvPicPr>
            <a:picLocks noGrp="1" noChangeAspect="1"/>
          </p:cNvPicPr>
          <p:nvPr>
            <p:ph idx="1"/>
          </p:nvPr>
        </p:nvPicPr>
        <p:blipFill>
          <a:blip r:embed="rId2"/>
          <a:stretch>
            <a:fillRect/>
          </a:stretch>
        </p:blipFill>
        <p:spPr>
          <a:xfrm>
            <a:off x="4121297" y="969343"/>
            <a:ext cx="3355516" cy="4997450"/>
          </a:xfrm>
        </p:spPr>
      </p:pic>
      <p:sp>
        <p:nvSpPr>
          <p:cNvPr id="3" name="Date Placeholder 2">
            <a:extLst>
              <a:ext uri="{FF2B5EF4-FFF2-40B4-BE49-F238E27FC236}">
                <a16:creationId xmlns:a16="http://schemas.microsoft.com/office/drawing/2014/main" id="{C13763E7-7368-1048-C3AB-94E0A4C78611}"/>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AB46A385-BD20-067E-4FA7-8BF342DE3AC3}"/>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BF2D5912-6BC7-6674-FAEF-D819F407F60D}"/>
              </a:ext>
            </a:extLst>
          </p:cNvPr>
          <p:cNvSpPr>
            <a:spLocks noGrp="1"/>
          </p:cNvSpPr>
          <p:nvPr>
            <p:ph type="sldNum" sz="quarter" idx="12"/>
          </p:nvPr>
        </p:nvSpPr>
        <p:spPr/>
        <p:txBody>
          <a:bodyPr/>
          <a:lstStyle/>
          <a:p>
            <a:fld id="{1FEE8131-3D94-491F-B6BA-AAAC37EC5109}" type="slidenum">
              <a:rPr lang="en-ID" smtClean="0"/>
              <a:t>44</a:t>
            </a:fld>
            <a:endParaRPr lang="en-ID"/>
          </a:p>
        </p:txBody>
      </p:sp>
      <p:sp>
        <p:nvSpPr>
          <p:cNvPr id="6" name="Title 5">
            <a:extLst>
              <a:ext uri="{FF2B5EF4-FFF2-40B4-BE49-F238E27FC236}">
                <a16:creationId xmlns:a16="http://schemas.microsoft.com/office/drawing/2014/main" id="{D0942B75-5625-D08B-4D94-D3798B7F0ABD}"/>
              </a:ext>
            </a:extLst>
          </p:cNvPr>
          <p:cNvSpPr>
            <a:spLocks noGrp="1"/>
          </p:cNvSpPr>
          <p:nvPr>
            <p:ph type="title"/>
          </p:nvPr>
        </p:nvSpPr>
        <p:spPr/>
        <p:txBody>
          <a:bodyPr>
            <a:normAutofit fontScale="90000"/>
          </a:bodyPr>
          <a:lstStyle/>
          <a:p>
            <a:r>
              <a:rPr lang="en-GB" dirty="0"/>
              <a:t>One Last …….</a:t>
            </a:r>
            <a:endParaRPr lang="en-US" dirty="0"/>
          </a:p>
        </p:txBody>
      </p:sp>
      <p:sp>
        <p:nvSpPr>
          <p:cNvPr id="10" name="TextBox 9">
            <a:extLst>
              <a:ext uri="{FF2B5EF4-FFF2-40B4-BE49-F238E27FC236}">
                <a16:creationId xmlns:a16="http://schemas.microsoft.com/office/drawing/2014/main" id="{D2F39151-1094-6104-F405-8EBC8AF161F1}"/>
              </a:ext>
            </a:extLst>
          </p:cNvPr>
          <p:cNvSpPr txBox="1"/>
          <p:nvPr/>
        </p:nvSpPr>
        <p:spPr>
          <a:xfrm>
            <a:off x="2055044" y="6031994"/>
            <a:ext cx="7927942" cy="276999"/>
          </a:xfrm>
          <a:prstGeom prst="rect">
            <a:avLst/>
          </a:prstGeom>
          <a:noFill/>
        </p:spPr>
        <p:txBody>
          <a:bodyPr wrap="square">
            <a:spAutoFit/>
          </a:bodyPr>
          <a:lstStyle/>
          <a:p>
            <a:pPr algn="ctr"/>
            <a:r>
              <a:rPr lang="en-US" sz="1200" dirty="0"/>
              <a:t>https://www.linkedin.com/posts/jasonkeirstead_siem-rsac-secdataops-activity-7196862839620300802-j65L/</a:t>
            </a:r>
          </a:p>
        </p:txBody>
      </p:sp>
    </p:spTree>
    <p:extLst>
      <p:ext uri="{BB962C8B-B14F-4D97-AF65-F5344CB8AC3E}">
        <p14:creationId xmlns:p14="http://schemas.microsoft.com/office/powerpoint/2010/main" val="2628307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74CB52-DCC4-CE0F-1C38-B8EC77CBACB5}"/>
              </a:ext>
            </a:extLst>
          </p:cNvPr>
          <p:cNvSpPr>
            <a:spLocks noGrp="1"/>
          </p:cNvSpPr>
          <p:nvPr>
            <p:ph idx="1"/>
          </p:nvPr>
        </p:nvSpPr>
        <p:spPr/>
        <p:txBody>
          <a:bodyPr>
            <a:normAutofit fontScale="92500"/>
          </a:bodyPr>
          <a:lstStyle/>
          <a:p>
            <a:r>
              <a:rPr lang="en-GB" dirty="0"/>
              <a:t>A </a:t>
            </a:r>
            <a:r>
              <a:rPr lang="en-GB" b="1" dirty="0"/>
              <a:t>robust security data pipeline</a:t>
            </a:r>
            <a:r>
              <a:rPr lang="en-GB" dirty="0"/>
              <a:t> is the backbone of modern </a:t>
            </a:r>
            <a:r>
              <a:rPr lang="en-GB" b="1" dirty="0"/>
              <a:t>threat detection and response workflows</a:t>
            </a:r>
            <a:r>
              <a:rPr lang="en-GB" dirty="0"/>
              <a:t>. Without a structured pipeline, security teams face </a:t>
            </a:r>
            <a:r>
              <a:rPr lang="en-GB" b="1" dirty="0"/>
              <a:t>data silos, inefficient log processing, and increased costs associated with traditional SIEM solutions</a:t>
            </a:r>
            <a:r>
              <a:rPr lang="en-GB" dirty="0"/>
              <a:t>.</a:t>
            </a:r>
          </a:p>
          <a:p>
            <a:r>
              <a:rPr lang="en-GB" b="1" dirty="0"/>
              <a:t>Detection engineering</a:t>
            </a:r>
            <a:r>
              <a:rPr lang="en-GB" dirty="0"/>
              <a:t> is the process of designing, implementing, and optimizing </a:t>
            </a:r>
            <a:r>
              <a:rPr lang="en-GB" b="1" dirty="0"/>
              <a:t>high-fidelity detection rules</a:t>
            </a:r>
            <a:r>
              <a:rPr lang="en-GB" dirty="0"/>
              <a:t> to identify security threats while minimizing false positives. Traditional </a:t>
            </a:r>
            <a:r>
              <a:rPr lang="en-GB" b="1" dirty="0"/>
              <a:t>SIEM-based detection models</a:t>
            </a:r>
            <a:r>
              <a:rPr lang="en-GB" dirty="0"/>
              <a:t> often struggle with </a:t>
            </a:r>
            <a:r>
              <a:rPr lang="en-GB" b="1" dirty="0"/>
              <a:t>rigid data structures, performance bottlenecks, and costly log ingestion requirements</a:t>
            </a:r>
            <a:r>
              <a:rPr lang="en-GB" dirty="0"/>
              <a:t>.</a:t>
            </a:r>
          </a:p>
          <a:p>
            <a:r>
              <a:rPr lang="en-GB" dirty="0"/>
              <a:t>A well-architected </a:t>
            </a:r>
            <a:r>
              <a:rPr lang="en-GB" b="1" dirty="0"/>
              <a:t>data pipeline</a:t>
            </a:r>
            <a:r>
              <a:rPr lang="en-GB" dirty="0"/>
              <a:t> is essential for </a:t>
            </a:r>
            <a:r>
              <a:rPr lang="en-GB" b="1" dirty="0" err="1"/>
              <a:t>secops</a:t>
            </a:r>
            <a:r>
              <a:rPr lang="en-GB" b="1" dirty="0"/>
              <a:t>, threat detection, and DFIR</a:t>
            </a:r>
            <a:r>
              <a:rPr lang="en-GB" dirty="0"/>
              <a:t> investigations. The </a:t>
            </a:r>
            <a:r>
              <a:rPr lang="en-GB" b="1" dirty="0" err="1"/>
              <a:t>SecDataOps</a:t>
            </a:r>
            <a:r>
              <a:rPr lang="en-GB" b="1" dirty="0"/>
              <a:t> approach</a:t>
            </a:r>
            <a:r>
              <a:rPr lang="en-GB" dirty="0"/>
              <a:t> ensures security telemetry is </a:t>
            </a:r>
            <a:r>
              <a:rPr lang="en-GB" b="1" dirty="0"/>
              <a:t>properly ingested, normalized, enriched, and routed</a:t>
            </a:r>
            <a:r>
              <a:rPr lang="en-GB" dirty="0"/>
              <a:t> to the right detection and analytics platforms.</a:t>
            </a:r>
          </a:p>
          <a:p>
            <a:endParaRPr lang="en-US" dirty="0"/>
          </a:p>
        </p:txBody>
      </p:sp>
      <p:sp>
        <p:nvSpPr>
          <p:cNvPr id="3" name="Date Placeholder 2">
            <a:extLst>
              <a:ext uri="{FF2B5EF4-FFF2-40B4-BE49-F238E27FC236}">
                <a16:creationId xmlns:a16="http://schemas.microsoft.com/office/drawing/2014/main" id="{22CFD517-10C5-4E00-E4AF-71EBFBDCE109}"/>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6CD23010-5783-368C-ED04-B847C1354823}"/>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BCF76FFB-0F76-F72A-C5D0-297B6F23E62C}"/>
              </a:ext>
            </a:extLst>
          </p:cNvPr>
          <p:cNvSpPr>
            <a:spLocks noGrp="1"/>
          </p:cNvSpPr>
          <p:nvPr>
            <p:ph type="sldNum" sz="quarter" idx="12"/>
          </p:nvPr>
        </p:nvSpPr>
        <p:spPr/>
        <p:txBody>
          <a:bodyPr/>
          <a:lstStyle/>
          <a:p>
            <a:fld id="{1FEE8131-3D94-491F-B6BA-AAAC37EC5109}" type="slidenum">
              <a:rPr lang="en-ID" smtClean="0"/>
              <a:t>45</a:t>
            </a:fld>
            <a:endParaRPr lang="en-ID"/>
          </a:p>
        </p:txBody>
      </p:sp>
      <p:sp>
        <p:nvSpPr>
          <p:cNvPr id="6" name="Title 5">
            <a:extLst>
              <a:ext uri="{FF2B5EF4-FFF2-40B4-BE49-F238E27FC236}">
                <a16:creationId xmlns:a16="http://schemas.microsoft.com/office/drawing/2014/main" id="{BFAA4E20-9C57-738D-F3C7-ACF2BADA25BA}"/>
              </a:ext>
            </a:extLst>
          </p:cNvPr>
          <p:cNvSpPr>
            <a:spLocks noGrp="1"/>
          </p:cNvSpPr>
          <p:nvPr>
            <p:ph type="title"/>
          </p:nvPr>
        </p:nvSpPr>
        <p:spPr/>
        <p:txBody>
          <a:bodyPr>
            <a:normAutofit fontScale="90000"/>
          </a:bodyPr>
          <a:lstStyle/>
          <a:p>
            <a:r>
              <a:rPr lang="en-GB" dirty="0"/>
              <a:t>Summary and Key Takeaway</a:t>
            </a:r>
            <a:endParaRPr lang="en-US" dirty="0"/>
          </a:p>
        </p:txBody>
      </p:sp>
    </p:spTree>
    <p:extLst>
      <p:ext uri="{BB962C8B-B14F-4D97-AF65-F5344CB8AC3E}">
        <p14:creationId xmlns:p14="http://schemas.microsoft.com/office/powerpoint/2010/main" val="1175823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163FB4-28DD-62B7-FC71-BFABB1B25353}"/>
              </a:ext>
            </a:extLst>
          </p:cNvPr>
          <p:cNvSpPr>
            <a:spLocks noGrp="1"/>
          </p:cNvSpPr>
          <p:nvPr>
            <p:ph idx="1"/>
          </p:nvPr>
        </p:nvSpPr>
        <p:spPr/>
        <p:txBody>
          <a:bodyPr/>
          <a:lstStyle/>
          <a:p>
            <a:r>
              <a:rPr lang="en-US" dirty="0">
                <a:hlinkClick r:id="rId2"/>
              </a:rPr>
              <a:t>https://softwareanalyst.substack.com/p/no-vendor-consolidation-in-the-soc</a:t>
            </a:r>
            <a:endParaRPr lang="en-US" dirty="0"/>
          </a:p>
          <a:p>
            <a:r>
              <a:rPr lang="en-US" dirty="0">
                <a:hlinkClick r:id="rId3"/>
              </a:rPr>
              <a:t>https://www.monad.com/blog/data-engineering-for-cybersecurity-part-4#key-data-transformations</a:t>
            </a:r>
            <a:endParaRPr lang="en-US" dirty="0"/>
          </a:p>
          <a:p>
            <a:r>
              <a:rPr lang="en-US" dirty="0">
                <a:hlinkClick r:id="rId4"/>
              </a:rPr>
              <a:t>https://www.thdpth.com/p/secdataops-bridging-the-gap-between</a:t>
            </a:r>
            <a:endParaRPr lang="en-US" dirty="0"/>
          </a:p>
          <a:p>
            <a:r>
              <a:rPr lang="en-US" dirty="0">
                <a:hlinkClick r:id="rId5"/>
              </a:rPr>
              <a:t>https://ventureinsecurity.net/p/security-is-about-data-how-different</a:t>
            </a:r>
            <a:endParaRPr lang="en-US" dirty="0"/>
          </a:p>
          <a:p>
            <a:r>
              <a:rPr lang="en-US" dirty="0">
                <a:hlinkClick r:id="rId6"/>
              </a:rPr>
              <a:t>https://www.detectionatscale.com/p/the-transition-from-monolithic-siems</a:t>
            </a:r>
            <a:r>
              <a:rPr lang="en-US" dirty="0"/>
              <a:t> </a:t>
            </a:r>
          </a:p>
          <a:p>
            <a:endParaRPr lang="en-US" dirty="0"/>
          </a:p>
        </p:txBody>
      </p:sp>
      <p:sp>
        <p:nvSpPr>
          <p:cNvPr id="3" name="Date Placeholder 2">
            <a:extLst>
              <a:ext uri="{FF2B5EF4-FFF2-40B4-BE49-F238E27FC236}">
                <a16:creationId xmlns:a16="http://schemas.microsoft.com/office/drawing/2014/main" id="{3A67EB30-056F-DFEF-1ABD-A0C9B25DFBBC}"/>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D7429A16-7FFE-6C84-7F96-C2652B092B87}"/>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3DB6B665-7E91-DBEE-191A-9CC0FF90016E}"/>
              </a:ext>
            </a:extLst>
          </p:cNvPr>
          <p:cNvSpPr>
            <a:spLocks noGrp="1"/>
          </p:cNvSpPr>
          <p:nvPr>
            <p:ph type="sldNum" sz="quarter" idx="12"/>
          </p:nvPr>
        </p:nvSpPr>
        <p:spPr/>
        <p:txBody>
          <a:bodyPr/>
          <a:lstStyle/>
          <a:p>
            <a:fld id="{1FEE8131-3D94-491F-B6BA-AAAC37EC5109}" type="slidenum">
              <a:rPr lang="en-ID" smtClean="0"/>
              <a:t>46</a:t>
            </a:fld>
            <a:endParaRPr lang="en-ID"/>
          </a:p>
        </p:txBody>
      </p:sp>
      <p:sp>
        <p:nvSpPr>
          <p:cNvPr id="6" name="Title 5">
            <a:extLst>
              <a:ext uri="{FF2B5EF4-FFF2-40B4-BE49-F238E27FC236}">
                <a16:creationId xmlns:a16="http://schemas.microsoft.com/office/drawing/2014/main" id="{FA257819-7C4D-ACB6-2436-AF6065A6BE0B}"/>
              </a:ext>
            </a:extLst>
          </p:cNvPr>
          <p:cNvSpPr>
            <a:spLocks noGrp="1"/>
          </p:cNvSpPr>
          <p:nvPr>
            <p:ph type="title"/>
          </p:nvPr>
        </p:nvSpPr>
        <p:spPr/>
        <p:txBody>
          <a:bodyPr>
            <a:normAutofit fontScale="90000"/>
          </a:bodyPr>
          <a:lstStyle/>
          <a:p>
            <a:r>
              <a:rPr lang="en-GB" dirty="0"/>
              <a:t>Reference for Reading</a:t>
            </a:r>
            <a:endParaRPr lang="en-US" dirty="0"/>
          </a:p>
        </p:txBody>
      </p:sp>
    </p:spTree>
    <p:extLst>
      <p:ext uri="{BB962C8B-B14F-4D97-AF65-F5344CB8AC3E}">
        <p14:creationId xmlns:p14="http://schemas.microsoft.com/office/powerpoint/2010/main" val="463040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3A18E2-BAEB-4ADD-A390-834C62B04767}"/>
              </a:ext>
            </a:extLst>
          </p:cNvPr>
          <p:cNvSpPr>
            <a:spLocks noGrp="1"/>
          </p:cNvSpPr>
          <p:nvPr>
            <p:ph idx="1"/>
          </p:nvPr>
        </p:nvSpPr>
        <p:spPr/>
        <p:txBody>
          <a:bodyPr>
            <a:normAutofit/>
          </a:bodyPr>
          <a:lstStyle/>
          <a:p>
            <a:pPr marL="0" indent="0" algn="ctr">
              <a:buNone/>
            </a:pPr>
            <a:r>
              <a:rPr lang="en-US" sz="5400" b="1" dirty="0"/>
              <a:t>“Prevention is Ideal But Detection is A Must”</a:t>
            </a:r>
          </a:p>
          <a:p>
            <a:pPr marL="0" indent="0" algn="ctr">
              <a:buNone/>
            </a:pPr>
            <a:endParaRPr lang="en-US" sz="5400" b="1" dirty="0"/>
          </a:p>
          <a:p>
            <a:pPr marL="0" indent="0" algn="ctr">
              <a:buNone/>
            </a:pPr>
            <a:r>
              <a:rPr lang="en-US" sz="5400" b="1" dirty="0"/>
              <a:t>Dr. Eric Cole</a:t>
            </a:r>
            <a:endParaRPr lang="en-ID" sz="5400" dirty="0"/>
          </a:p>
        </p:txBody>
      </p:sp>
      <p:sp>
        <p:nvSpPr>
          <p:cNvPr id="3" name="Date Placeholder 2">
            <a:extLst>
              <a:ext uri="{FF2B5EF4-FFF2-40B4-BE49-F238E27FC236}">
                <a16:creationId xmlns:a16="http://schemas.microsoft.com/office/drawing/2014/main" id="{80A7F0AA-E593-40C4-8A66-B895433371FD}"/>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6A262B1C-CF61-4C1C-84AB-AD79F11B3975}"/>
              </a:ext>
            </a:extLst>
          </p:cNvPr>
          <p:cNvSpPr>
            <a:spLocks noGrp="1"/>
          </p:cNvSpPr>
          <p:nvPr>
            <p:ph type="ftr" sz="quarter" idx="11"/>
          </p:nvPr>
        </p:nvSpPr>
        <p:spPr/>
        <p:txBody>
          <a:bodyPr/>
          <a:lstStyle/>
          <a:p>
            <a:r>
              <a:rPr lang="en-ID"/>
              <a:t>https://threathunting.id</a:t>
            </a:r>
          </a:p>
        </p:txBody>
      </p:sp>
      <p:sp>
        <p:nvSpPr>
          <p:cNvPr id="5" name="Title 4">
            <a:extLst>
              <a:ext uri="{FF2B5EF4-FFF2-40B4-BE49-F238E27FC236}">
                <a16:creationId xmlns:a16="http://schemas.microsoft.com/office/drawing/2014/main" id="{8B75A4DC-D40A-419E-9BA1-3350566A0A12}"/>
              </a:ext>
            </a:extLst>
          </p:cNvPr>
          <p:cNvSpPr>
            <a:spLocks noGrp="1"/>
          </p:cNvSpPr>
          <p:nvPr>
            <p:ph type="title"/>
          </p:nvPr>
        </p:nvSpPr>
        <p:spPr/>
        <p:txBody>
          <a:bodyPr>
            <a:normAutofit fontScale="90000"/>
          </a:bodyPr>
          <a:lstStyle/>
          <a:p>
            <a:r>
              <a:rPr lang="en-US" dirty="0"/>
              <a:t>Quotes</a:t>
            </a:r>
            <a:endParaRPr lang="en-ID" dirty="0"/>
          </a:p>
        </p:txBody>
      </p:sp>
      <p:sp>
        <p:nvSpPr>
          <p:cNvPr id="6" name="Slide Number Placeholder 5">
            <a:extLst>
              <a:ext uri="{FF2B5EF4-FFF2-40B4-BE49-F238E27FC236}">
                <a16:creationId xmlns:a16="http://schemas.microsoft.com/office/drawing/2014/main" id="{D3039FC7-4960-0EC8-57DC-A31252BE6E43}"/>
              </a:ext>
            </a:extLst>
          </p:cNvPr>
          <p:cNvSpPr>
            <a:spLocks noGrp="1"/>
          </p:cNvSpPr>
          <p:nvPr>
            <p:ph type="sldNum" sz="quarter" idx="12"/>
          </p:nvPr>
        </p:nvSpPr>
        <p:spPr/>
        <p:txBody>
          <a:bodyPr/>
          <a:lstStyle/>
          <a:p>
            <a:fld id="{1FEE8131-3D94-491F-B6BA-AAAC37EC5109}" type="slidenum">
              <a:rPr lang="en-ID" smtClean="0"/>
              <a:t>47</a:t>
            </a:fld>
            <a:endParaRPr lang="en-ID"/>
          </a:p>
        </p:txBody>
      </p:sp>
    </p:spTree>
    <p:extLst>
      <p:ext uri="{BB962C8B-B14F-4D97-AF65-F5344CB8AC3E}">
        <p14:creationId xmlns:p14="http://schemas.microsoft.com/office/powerpoint/2010/main" val="29190040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a:xfrm>
            <a:off x="1209963" y="2498581"/>
            <a:ext cx="9144000" cy="2387600"/>
          </a:xfrm>
        </p:spPr>
        <p:txBody>
          <a:bodyPr/>
          <a:lstStyle/>
          <a:p>
            <a:pPr algn="ctr" eaLnBrk="1" hangingPunct="1"/>
            <a:r>
              <a:rPr lang="en-US" altLang="en-US" sz="5000" b="1" dirty="0"/>
              <a:t>THANK YOU</a:t>
            </a:r>
            <a:br>
              <a:rPr lang="en-US" altLang="en-US" sz="5000" b="1" dirty="0"/>
            </a:br>
            <a:r>
              <a:rPr lang="en-US" altLang="en-US" sz="5000" b="1" dirty="0"/>
              <a:t>Q &amp; A</a:t>
            </a:r>
          </a:p>
        </p:txBody>
      </p:sp>
      <p:sp>
        <p:nvSpPr>
          <p:cNvPr id="3" name="Footer Placeholder 2">
            <a:extLst>
              <a:ext uri="{FF2B5EF4-FFF2-40B4-BE49-F238E27FC236}">
                <a16:creationId xmlns:a16="http://schemas.microsoft.com/office/drawing/2014/main" id="{77064581-7562-4892-AF76-800754E7FD28}"/>
              </a:ext>
            </a:extLst>
          </p:cNvPr>
          <p:cNvSpPr>
            <a:spLocks noGrp="1"/>
          </p:cNvSpPr>
          <p:nvPr>
            <p:ph type="ftr" sz="quarter" idx="11"/>
          </p:nvPr>
        </p:nvSpPr>
        <p:spPr>
          <a:xfrm>
            <a:off x="4038600" y="6442095"/>
            <a:ext cx="4114800" cy="245471"/>
          </a:xfrm>
        </p:spPr>
        <p:txBody>
          <a:bodyPr/>
          <a:lstStyle/>
          <a:p>
            <a:pPr>
              <a:defRPr/>
            </a:pPr>
            <a:r>
              <a:rPr lang="id-ID"/>
              <a:t>https://threathunting.id</a:t>
            </a:r>
          </a:p>
        </p:txBody>
      </p:sp>
      <p:sp>
        <p:nvSpPr>
          <p:cNvPr id="5" name="Date Placeholder 4">
            <a:extLst>
              <a:ext uri="{FF2B5EF4-FFF2-40B4-BE49-F238E27FC236}">
                <a16:creationId xmlns:a16="http://schemas.microsoft.com/office/drawing/2014/main" id="{6B480C19-58BC-4BC3-AD8A-53B34A5148DF}"/>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146572AD-EA10-DDAC-2525-9EA75D173010}"/>
              </a:ext>
            </a:extLst>
          </p:cNvPr>
          <p:cNvSpPr>
            <a:spLocks noGrp="1"/>
          </p:cNvSpPr>
          <p:nvPr>
            <p:ph type="sldNum" sz="quarter" idx="12"/>
          </p:nvPr>
        </p:nvSpPr>
        <p:spPr/>
        <p:txBody>
          <a:bodyPr/>
          <a:lstStyle/>
          <a:p>
            <a:fld id="{1FEE8131-3D94-491F-B6BA-AAAC37EC5109}" type="slidenum">
              <a:rPr lang="en-ID" smtClean="0"/>
              <a:pPr/>
              <a:t>48</a:t>
            </a:fld>
            <a:endParaRPr lang="en-ID" dirty="0"/>
          </a:p>
        </p:txBody>
      </p:sp>
    </p:spTree>
    <p:extLst>
      <p:ext uri="{BB962C8B-B14F-4D97-AF65-F5344CB8AC3E}">
        <p14:creationId xmlns:p14="http://schemas.microsoft.com/office/powerpoint/2010/main" val="226889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C669-EBF2-A31B-3830-DCF017A2445B}"/>
              </a:ext>
            </a:extLst>
          </p:cNvPr>
          <p:cNvSpPr>
            <a:spLocks noGrp="1"/>
          </p:cNvSpPr>
          <p:nvPr>
            <p:ph type="title"/>
          </p:nvPr>
        </p:nvSpPr>
        <p:spPr/>
        <p:txBody>
          <a:bodyPr/>
          <a:lstStyle/>
          <a:p>
            <a:r>
              <a:rPr lang="en-GB" dirty="0"/>
              <a:t>Modern SOC</a:t>
            </a:r>
            <a:endParaRPr lang="en-US" dirty="0"/>
          </a:p>
        </p:txBody>
      </p:sp>
      <p:sp>
        <p:nvSpPr>
          <p:cNvPr id="3" name="Text Placeholder 2">
            <a:extLst>
              <a:ext uri="{FF2B5EF4-FFF2-40B4-BE49-F238E27FC236}">
                <a16:creationId xmlns:a16="http://schemas.microsoft.com/office/drawing/2014/main" id="{9E653020-F14A-AA0B-0ACC-CAD6AB29ACD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ECC3E98-A64D-A10F-E30E-7A1975AB237C}"/>
              </a:ext>
            </a:extLst>
          </p:cNvPr>
          <p:cNvSpPr>
            <a:spLocks noGrp="1"/>
          </p:cNvSpPr>
          <p:nvPr>
            <p:ph type="dt" sz="half" idx="10"/>
          </p:nvPr>
        </p:nvSpPr>
        <p:spPr/>
        <p:txBody>
          <a:bodyPr/>
          <a:lstStyle/>
          <a:p>
            <a:r>
              <a:rPr lang="en-US"/>
              <a:t>25/2/2025</a:t>
            </a:r>
            <a:endParaRPr lang="en-ID"/>
          </a:p>
        </p:txBody>
      </p:sp>
      <p:sp>
        <p:nvSpPr>
          <p:cNvPr id="5" name="Footer Placeholder 4">
            <a:extLst>
              <a:ext uri="{FF2B5EF4-FFF2-40B4-BE49-F238E27FC236}">
                <a16:creationId xmlns:a16="http://schemas.microsoft.com/office/drawing/2014/main" id="{D6B64A0F-EE8D-D4DE-A7FF-3C77F0740DF4}"/>
              </a:ext>
            </a:extLst>
          </p:cNvPr>
          <p:cNvSpPr>
            <a:spLocks noGrp="1"/>
          </p:cNvSpPr>
          <p:nvPr>
            <p:ph type="ftr" sz="quarter" idx="11"/>
          </p:nvPr>
        </p:nvSpPr>
        <p:spPr/>
        <p:txBody>
          <a:bodyPr/>
          <a:lstStyle/>
          <a:p>
            <a:r>
              <a:rPr lang="en-ID"/>
              <a:t>https://threathunting.id</a:t>
            </a:r>
          </a:p>
        </p:txBody>
      </p:sp>
      <p:sp>
        <p:nvSpPr>
          <p:cNvPr id="6" name="Slide Number Placeholder 5">
            <a:extLst>
              <a:ext uri="{FF2B5EF4-FFF2-40B4-BE49-F238E27FC236}">
                <a16:creationId xmlns:a16="http://schemas.microsoft.com/office/drawing/2014/main" id="{7BBC4CE6-0B86-5187-DC97-4D68EA7F1426}"/>
              </a:ext>
            </a:extLst>
          </p:cNvPr>
          <p:cNvSpPr>
            <a:spLocks noGrp="1"/>
          </p:cNvSpPr>
          <p:nvPr>
            <p:ph type="sldNum" sz="quarter" idx="12"/>
          </p:nvPr>
        </p:nvSpPr>
        <p:spPr/>
        <p:txBody>
          <a:bodyPr/>
          <a:lstStyle/>
          <a:p>
            <a:fld id="{1FEE8131-3D94-491F-B6BA-AAAC37EC5109}" type="slidenum">
              <a:rPr lang="en-ID" smtClean="0"/>
              <a:t>5</a:t>
            </a:fld>
            <a:endParaRPr lang="en-ID"/>
          </a:p>
        </p:txBody>
      </p:sp>
    </p:spTree>
    <p:extLst>
      <p:ext uri="{BB962C8B-B14F-4D97-AF65-F5344CB8AC3E}">
        <p14:creationId xmlns:p14="http://schemas.microsoft.com/office/powerpoint/2010/main" val="4161440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1B63C2-BA73-4F38-ABC3-F12A433DEFD9}"/>
              </a:ext>
            </a:extLst>
          </p:cNvPr>
          <p:cNvSpPr>
            <a:spLocks noGrp="1"/>
          </p:cNvSpPr>
          <p:nvPr>
            <p:ph idx="1"/>
          </p:nvPr>
        </p:nvSpPr>
        <p:spPr/>
        <p:txBody>
          <a:bodyPr/>
          <a:lstStyle/>
          <a:p>
            <a:r>
              <a:rPr lang="en-US" dirty="0"/>
              <a:t>Is it because of the Technology? </a:t>
            </a:r>
            <a:r>
              <a:rPr lang="en-US" b="1" dirty="0"/>
              <a:t>(NG-SIEM, AI/ML, SOAR, UEBA, EDR, NDR, CTI)</a:t>
            </a:r>
          </a:p>
          <a:p>
            <a:r>
              <a:rPr lang="en-US" dirty="0"/>
              <a:t>Is it because of the Service in SOC? </a:t>
            </a:r>
            <a:r>
              <a:rPr lang="en-US" b="1" dirty="0"/>
              <a:t>(Threat Intelligence Driven, Threat Hunting, Detection as a Code, Fraud Detection, Continuous Security Validation)</a:t>
            </a:r>
          </a:p>
          <a:p>
            <a:r>
              <a:rPr lang="en-US" dirty="0"/>
              <a:t>Is it because of the Scope of Asset monitored in SOC? </a:t>
            </a:r>
            <a:r>
              <a:rPr lang="en-US" b="1" dirty="0"/>
              <a:t>(Cloud Environment, Big Data, IoT / OT)</a:t>
            </a:r>
          </a:p>
          <a:p>
            <a:r>
              <a:rPr lang="en-US" dirty="0"/>
              <a:t>Is it because of the people and roles in SOC? </a:t>
            </a:r>
            <a:r>
              <a:rPr lang="en-US" b="1" dirty="0"/>
              <a:t>(Threat Hunter, CTI Analyst, Detection / Content Engineer, Purple Team)</a:t>
            </a:r>
            <a:endParaRPr lang="en-ID" b="1" dirty="0"/>
          </a:p>
        </p:txBody>
      </p:sp>
      <p:sp>
        <p:nvSpPr>
          <p:cNvPr id="3" name="Date Placeholder 2">
            <a:extLst>
              <a:ext uri="{FF2B5EF4-FFF2-40B4-BE49-F238E27FC236}">
                <a16:creationId xmlns:a16="http://schemas.microsoft.com/office/drawing/2014/main" id="{086CD346-5FE0-4878-8AE8-C5560EEAE15C}"/>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AEAC2B77-BD51-4B3E-AA51-1B036EA41DC1}"/>
              </a:ext>
            </a:extLst>
          </p:cNvPr>
          <p:cNvSpPr>
            <a:spLocks noGrp="1"/>
          </p:cNvSpPr>
          <p:nvPr>
            <p:ph type="ftr" sz="quarter" idx="11"/>
          </p:nvPr>
        </p:nvSpPr>
        <p:spPr/>
        <p:txBody>
          <a:bodyPr/>
          <a:lstStyle/>
          <a:p>
            <a:r>
              <a:rPr lang="en-ID"/>
              <a:t>https://threathunting.id</a:t>
            </a:r>
          </a:p>
        </p:txBody>
      </p:sp>
      <p:sp>
        <p:nvSpPr>
          <p:cNvPr id="5" name="Title 4">
            <a:extLst>
              <a:ext uri="{FF2B5EF4-FFF2-40B4-BE49-F238E27FC236}">
                <a16:creationId xmlns:a16="http://schemas.microsoft.com/office/drawing/2014/main" id="{C219A967-A9F9-41BE-AB79-3814115532B2}"/>
              </a:ext>
            </a:extLst>
          </p:cNvPr>
          <p:cNvSpPr>
            <a:spLocks noGrp="1"/>
          </p:cNvSpPr>
          <p:nvPr>
            <p:ph type="title"/>
          </p:nvPr>
        </p:nvSpPr>
        <p:spPr/>
        <p:txBody>
          <a:bodyPr>
            <a:normAutofit fontScale="90000"/>
          </a:bodyPr>
          <a:lstStyle/>
          <a:p>
            <a:r>
              <a:rPr lang="en-US" dirty="0"/>
              <a:t>What Makes a Modern SOC</a:t>
            </a:r>
            <a:endParaRPr lang="en-ID" dirty="0"/>
          </a:p>
        </p:txBody>
      </p:sp>
      <p:sp>
        <p:nvSpPr>
          <p:cNvPr id="6" name="Slide Number Placeholder 5">
            <a:extLst>
              <a:ext uri="{FF2B5EF4-FFF2-40B4-BE49-F238E27FC236}">
                <a16:creationId xmlns:a16="http://schemas.microsoft.com/office/drawing/2014/main" id="{4B1428EE-7AA0-6B53-6895-3FA7924741A3}"/>
              </a:ext>
            </a:extLst>
          </p:cNvPr>
          <p:cNvSpPr>
            <a:spLocks noGrp="1"/>
          </p:cNvSpPr>
          <p:nvPr>
            <p:ph type="sldNum" sz="quarter" idx="12"/>
          </p:nvPr>
        </p:nvSpPr>
        <p:spPr/>
        <p:txBody>
          <a:bodyPr/>
          <a:lstStyle/>
          <a:p>
            <a:fld id="{1FEE8131-3D94-491F-B6BA-AAAC37EC5109}" type="slidenum">
              <a:rPr lang="en-ID" smtClean="0"/>
              <a:t>6</a:t>
            </a:fld>
            <a:endParaRPr lang="en-ID"/>
          </a:p>
        </p:txBody>
      </p:sp>
    </p:spTree>
    <p:extLst>
      <p:ext uri="{BB962C8B-B14F-4D97-AF65-F5344CB8AC3E}">
        <p14:creationId xmlns:p14="http://schemas.microsoft.com/office/powerpoint/2010/main" val="411354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5E0F34-8F3B-4AD7-BD45-69F53A62C898}"/>
              </a:ext>
            </a:extLst>
          </p:cNvPr>
          <p:cNvSpPr>
            <a:spLocks noGrp="1"/>
          </p:cNvSpPr>
          <p:nvPr>
            <p:ph idx="1"/>
          </p:nvPr>
        </p:nvSpPr>
        <p:spPr/>
        <p:txBody>
          <a:bodyPr>
            <a:normAutofit fontScale="85000" lnSpcReduction="10000"/>
          </a:bodyPr>
          <a:lstStyle/>
          <a:p>
            <a:pPr marL="0" indent="0">
              <a:buNone/>
            </a:pPr>
            <a:r>
              <a:rPr lang="en-US" dirty="0"/>
              <a:t>Bringing technology into the conversation, security orchestration, automation and response is a common tool used by modern SOCs, and it is key to providing mature SOC services. This is especially true for services such as incident response, which are very time dependent. Automation doesn’t have to be complex. For example, simply automating how data is shared between tools so a SOC analyst doesn’t have to log in to multiple tools can give valuable time back to the team.</a:t>
            </a:r>
          </a:p>
          <a:p>
            <a:pPr marL="0" indent="0">
              <a:buNone/>
            </a:pPr>
            <a:r>
              <a:rPr lang="en-US" dirty="0"/>
              <a:t>Four areas are popular for automation:</a:t>
            </a:r>
          </a:p>
          <a:p>
            <a:pPr>
              <a:buFont typeface="Arial" panose="020B0604020202020204" pitchFamily="34" charset="0"/>
              <a:buChar char="•"/>
            </a:pPr>
            <a:r>
              <a:rPr lang="en-US" b="1" dirty="0"/>
              <a:t>Enrichment:</a:t>
            </a:r>
            <a:r>
              <a:rPr lang="en-US" dirty="0"/>
              <a:t> Improving data, eliminating manual pivots and automating workflows leading to verdicts.</a:t>
            </a:r>
          </a:p>
          <a:p>
            <a:pPr>
              <a:buFont typeface="Arial" panose="020B0604020202020204" pitchFamily="34" charset="0"/>
              <a:buChar char="•"/>
            </a:pPr>
            <a:r>
              <a:rPr lang="en-US" b="1" dirty="0"/>
              <a:t>Response: </a:t>
            </a:r>
            <a:r>
              <a:rPr lang="en-US" dirty="0"/>
              <a:t>Automating outcomes such as preventing access to a system or removing a file.</a:t>
            </a:r>
          </a:p>
          <a:p>
            <a:pPr>
              <a:buFont typeface="Arial" panose="020B0604020202020204" pitchFamily="34" charset="0"/>
              <a:buChar char="•"/>
            </a:pPr>
            <a:r>
              <a:rPr lang="en-US" b="1" dirty="0"/>
              <a:t>Threat hunting: </a:t>
            </a:r>
            <a:r>
              <a:rPr lang="en-US" dirty="0"/>
              <a:t>Taking different datapoints and using them to identify threats.</a:t>
            </a:r>
          </a:p>
          <a:p>
            <a:pPr>
              <a:buFont typeface="Arial" panose="020B0604020202020204" pitchFamily="34" charset="0"/>
              <a:buChar char="•"/>
            </a:pPr>
            <a:r>
              <a:rPr lang="en-US" b="1" dirty="0"/>
              <a:t>Cyber hygiene. </a:t>
            </a:r>
            <a:r>
              <a:rPr lang="en-US" dirty="0"/>
              <a:t>Automating vulnerability management, posture and configurations</a:t>
            </a:r>
          </a:p>
          <a:p>
            <a:endParaRPr lang="en-ID" dirty="0"/>
          </a:p>
        </p:txBody>
      </p:sp>
      <p:sp>
        <p:nvSpPr>
          <p:cNvPr id="3" name="Date Placeholder 2">
            <a:extLst>
              <a:ext uri="{FF2B5EF4-FFF2-40B4-BE49-F238E27FC236}">
                <a16:creationId xmlns:a16="http://schemas.microsoft.com/office/drawing/2014/main" id="{632BC06D-C96C-4D9A-B521-0FA686A2DA75}"/>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3438B7B1-5A5C-47A7-BD5E-7E169E6D1759}"/>
              </a:ext>
            </a:extLst>
          </p:cNvPr>
          <p:cNvSpPr>
            <a:spLocks noGrp="1"/>
          </p:cNvSpPr>
          <p:nvPr>
            <p:ph type="ftr" sz="quarter" idx="11"/>
          </p:nvPr>
        </p:nvSpPr>
        <p:spPr/>
        <p:txBody>
          <a:bodyPr/>
          <a:lstStyle/>
          <a:p>
            <a:r>
              <a:rPr lang="en-ID"/>
              <a:t>https://threathunting.id</a:t>
            </a:r>
          </a:p>
        </p:txBody>
      </p:sp>
      <p:sp>
        <p:nvSpPr>
          <p:cNvPr id="5" name="Title 4">
            <a:extLst>
              <a:ext uri="{FF2B5EF4-FFF2-40B4-BE49-F238E27FC236}">
                <a16:creationId xmlns:a16="http://schemas.microsoft.com/office/drawing/2014/main" id="{5FAC4E8F-68CB-4324-A5D5-9C170CF8610F}"/>
              </a:ext>
            </a:extLst>
          </p:cNvPr>
          <p:cNvSpPr>
            <a:spLocks noGrp="1"/>
          </p:cNvSpPr>
          <p:nvPr>
            <p:ph type="title"/>
          </p:nvPr>
        </p:nvSpPr>
        <p:spPr/>
        <p:txBody>
          <a:bodyPr>
            <a:normAutofit fontScale="90000"/>
          </a:bodyPr>
          <a:lstStyle/>
          <a:p>
            <a:r>
              <a:rPr lang="en-US" dirty="0"/>
              <a:t>What Makes a Modern SOC</a:t>
            </a:r>
            <a:endParaRPr lang="en-ID" dirty="0"/>
          </a:p>
        </p:txBody>
      </p:sp>
      <p:sp>
        <p:nvSpPr>
          <p:cNvPr id="7" name="TextBox 6">
            <a:extLst>
              <a:ext uri="{FF2B5EF4-FFF2-40B4-BE49-F238E27FC236}">
                <a16:creationId xmlns:a16="http://schemas.microsoft.com/office/drawing/2014/main" id="{61637FEC-085C-4E51-8BB6-0CB8A698BD2A}"/>
              </a:ext>
            </a:extLst>
          </p:cNvPr>
          <p:cNvSpPr txBox="1"/>
          <p:nvPr/>
        </p:nvSpPr>
        <p:spPr>
          <a:xfrm>
            <a:off x="2693598" y="6054197"/>
            <a:ext cx="7131890" cy="307777"/>
          </a:xfrm>
          <a:prstGeom prst="rect">
            <a:avLst/>
          </a:prstGeom>
          <a:noFill/>
        </p:spPr>
        <p:txBody>
          <a:bodyPr wrap="square">
            <a:spAutoFit/>
          </a:bodyPr>
          <a:lstStyle/>
          <a:p>
            <a:r>
              <a:rPr lang="en-ID" sz="1400" dirty="0"/>
              <a:t>https://blogs.cisco.com/security/the-modern-security-operation-center</a:t>
            </a:r>
          </a:p>
        </p:txBody>
      </p:sp>
      <p:sp>
        <p:nvSpPr>
          <p:cNvPr id="6" name="Slide Number Placeholder 5">
            <a:extLst>
              <a:ext uri="{FF2B5EF4-FFF2-40B4-BE49-F238E27FC236}">
                <a16:creationId xmlns:a16="http://schemas.microsoft.com/office/drawing/2014/main" id="{4828A927-AA74-491D-3940-8CC818C933C8}"/>
              </a:ext>
            </a:extLst>
          </p:cNvPr>
          <p:cNvSpPr>
            <a:spLocks noGrp="1"/>
          </p:cNvSpPr>
          <p:nvPr>
            <p:ph type="sldNum" sz="quarter" idx="12"/>
          </p:nvPr>
        </p:nvSpPr>
        <p:spPr/>
        <p:txBody>
          <a:bodyPr/>
          <a:lstStyle/>
          <a:p>
            <a:fld id="{1FEE8131-3D94-491F-B6BA-AAAC37EC5109}" type="slidenum">
              <a:rPr lang="en-ID" smtClean="0"/>
              <a:t>7</a:t>
            </a:fld>
            <a:endParaRPr lang="en-ID"/>
          </a:p>
        </p:txBody>
      </p:sp>
    </p:spTree>
    <p:extLst>
      <p:ext uri="{BB962C8B-B14F-4D97-AF65-F5344CB8AC3E}">
        <p14:creationId xmlns:p14="http://schemas.microsoft.com/office/powerpoint/2010/main" val="216886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5F5524D-5FFA-B322-0482-BFB5EA5F6F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822" y="968556"/>
            <a:ext cx="9006140" cy="4997450"/>
          </a:xfrm>
        </p:spPr>
      </p:pic>
      <p:sp>
        <p:nvSpPr>
          <p:cNvPr id="3" name="Date Placeholder 2">
            <a:extLst>
              <a:ext uri="{FF2B5EF4-FFF2-40B4-BE49-F238E27FC236}">
                <a16:creationId xmlns:a16="http://schemas.microsoft.com/office/drawing/2014/main" id="{3204EAB7-EBCC-FA5F-6651-F7F5062A47F3}"/>
              </a:ext>
            </a:extLst>
          </p:cNvPr>
          <p:cNvSpPr>
            <a:spLocks noGrp="1"/>
          </p:cNvSpPr>
          <p:nvPr>
            <p:ph type="dt" sz="half" idx="10"/>
          </p:nvPr>
        </p:nvSpPr>
        <p:spPr/>
        <p:txBody>
          <a:bodyPr/>
          <a:lstStyle/>
          <a:p>
            <a:r>
              <a:rPr lang="en-US"/>
              <a:t>25/2/2025</a:t>
            </a:r>
            <a:endParaRPr lang="en-ID"/>
          </a:p>
        </p:txBody>
      </p:sp>
      <p:sp>
        <p:nvSpPr>
          <p:cNvPr id="4" name="Footer Placeholder 3">
            <a:extLst>
              <a:ext uri="{FF2B5EF4-FFF2-40B4-BE49-F238E27FC236}">
                <a16:creationId xmlns:a16="http://schemas.microsoft.com/office/drawing/2014/main" id="{E5A4A207-0303-1F73-0194-200CA7ED6B87}"/>
              </a:ext>
            </a:extLst>
          </p:cNvPr>
          <p:cNvSpPr>
            <a:spLocks noGrp="1"/>
          </p:cNvSpPr>
          <p:nvPr>
            <p:ph type="ftr" sz="quarter" idx="11"/>
          </p:nvPr>
        </p:nvSpPr>
        <p:spPr/>
        <p:txBody>
          <a:bodyPr/>
          <a:lstStyle/>
          <a:p>
            <a:r>
              <a:rPr lang="en-ID"/>
              <a:t>https://threathunting.id</a:t>
            </a:r>
          </a:p>
        </p:txBody>
      </p:sp>
      <p:sp>
        <p:nvSpPr>
          <p:cNvPr id="5" name="Slide Number Placeholder 4">
            <a:extLst>
              <a:ext uri="{FF2B5EF4-FFF2-40B4-BE49-F238E27FC236}">
                <a16:creationId xmlns:a16="http://schemas.microsoft.com/office/drawing/2014/main" id="{38DFF8FE-8A61-04AD-0AA2-FF8F6664F3D4}"/>
              </a:ext>
            </a:extLst>
          </p:cNvPr>
          <p:cNvSpPr>
            <a:spLocks noGrp="1"/>
          </p:cNvSpPr>
          <p:nvPr>
            <p:ph type="sldNum" sz="quarter" idx="12"/>
          </p:nvPr>
        </p:nvSpPr>
        <p:spPr/>
        <p:txBody>
          <a:bodyPr/>
          <a:lstStyle/>
          <a:p>
            <a:fld id="{1FEE8131-3D94-491F-B6BA-AAAC37EC5109}" type="slidenum">
              <a:rPr lang="en-ID" smtClean="0"/>
              <a:t>8</a:t>
            </a:fld>
            <a:endParaRPr lang="en-ID"/>
          </a:p>
        </p:txBody>
      </p:sp>
      <p:sp>
        <p:nvSpPr>
          <p:cNvPr id="6" name="Title 5">
            <a:extLst>
              <a:ext uri="{FF2B5EF4-FFF2-40B4-BE49-F238E27FC236}">
                <a16:creationId xmlns:a16="http://schemas.microsoft.com/office/drawing/2014/main" id="{ACBA10A6-C3CF-719C-86F6-C86D50DEA20E}"/>
              </a:ext>
            </a:extLst>
          </p:cNvPr>
          <p:cNvSpPr>
            <a:spLocks noGrp="1"/>
          </p:cNvSpPr>
          <p:nvPr>
            <p:ph type="title"/>
          </p:nvPr>
        </p:nvSpPr>
        <p:spPr/>
        <p:txBody>
          <a:bodyPr>
            <a:normAutofit fontScale="90000"/>
          </a:bodyPr>
          <a:lstStyle/>
          <a:p>
            <a:r>
              <a:rPr lang="en-GB" dirty="0"/>
              <a:t>Modern SOC Platform</a:t>
            </a:r>
            <a:endParaRPr lang="en-US" dirty="0"/>
          </a:p>
        </p:txBody>
      </p:sp>
      <p:sp>
        <p:nvSpPr>
          <p:cNvPr id="10" name="TextBox 9">
            <a:extLst>
              <a:ext uri="{FF2B5EF4-FFF2-40B4-BE49-F238E27FC236}">
                <a16:creationId xmlns:a16="http://schemas.microsoft.com/office/drawing/2014/main" id="{E77B590D-0DA6-A8B3-C13F-5D1A4B419247}"/>
              </a:ext>
            </a:extLst>
          </p:cNvPr>
          <p:cNvSpPr txBox="1"/>
          <p:nvPr/>
        </p:nvSpPr>
        <p:spPr>
          <a:xfrm>
            <a:off x="1129645" y="6056842"/>
            <a:ext cx="9544533" cy="276999"/>
          </a:xfrm>
          <a:prstGeom prst="rect">
            <a:avLst/>
          </a:prstGeom>
          <a:noFill/>
        </p:spPr>
        <p:txBody>
          <a:bodyPr wrap="square">
            <a:spAutoFit/>
          </a:bodyPr>
          <a:lstStyle/>
          <a:p>
            <a:pPr algn="ctr"/>
            <a:r>
              <a:rPr lang="en-GB" sz="1200" dirty="0"/>
              <a:t>The Modern SOC Platform. Image taken from </a:t>
            </a:r>
            <a:r>
              <a:rPr lang="en-GB" sz="1200" dirty="0">
                <a:hlinkClick r:id="rId3"/>
              </a:rPr>
              <a:t>https://softwareanalyst.substack.com/p/the-future-of-soc-automation-platforms</a:t>
            </a:r>
            <a:endParaRPr lang="en-US" sz="1200" dirty="0"/>
          </a:p>
        </p:txBody>
      </p:sp>
    </p:spTree>
    <p:extLst>
      <p:ext uri="{BB962C8B-B14F-4D97-AF65-F5344CB8AC3E}">
        <p14:creationId xmlns:p14="http://schemas.microsoft.com/office/powerpoint/2010/main" val="23607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BF0DE-14F0-18E6-1477-7D65C1ADCC34}"/>
              </a:ext>
            </a:extLst>
          </p:cNvPr>
          <p:cNvSpPr>
            <a:spLocks noGrp="1"/>
          </p:cNvSpPr>
          <p:nvPr>
            <p:ph type="title"/>
          </p:nvPr>
        </p:nvSpPr>
        <p:spPr/>
        <p:txBody>
          <a:bodyPr>
            <a:normAutofit fontScale="90000"/>
          </a:bodyPr>
          <a:lstStyle/>
          <a:p>
            <a:r>
              <a:rPr lang="en-GB" dirty="0"/>
              <a:t>Modern Threat Analysis, Detection, and Response</a:t>
            </a:r>
            <a:endParaRPr lang="en-US" dirty="0"/>
          </a:p>
        </p:txBody>
      </p:sp>
      <p:sp>
        <p:nvSpPr>
          <p:cNvPr id="9" name="TextBox 8">
            <a:extLst>
              <a:ext uri="{FF2B5EF4-FFF2-40B4-BE49-F238E27FC236}">
                <a16:creationId xmlns:a16="http://schemas.microsoft.com/office/drawing/2014/main" id="{F4E264EE-C4FF-702E-030E-A9B5389EBE60}"/>
              </a:ext>
            </a:extLst>
          </p:cNvPr>
          <p:cNvSpPr txBox="1"/>
          <p:nvPr/>
        </p:nvSpPr>
        <p:spPr>
          <a:xfrm>
            <a:off x="3048762" y="6095497"/>
            <a:ext cx="6094476" cy="276999"/>
          </a:xfrm>
          <a:prstGeom prst="rect">
            <a:avLst/>
          </a:prstGeom>
          <a:noFill/>
        </p:spPr>
        <p:txBody>
          <a:bodyPr wrap="square">
            <a:spAutoFit/>
          </a:bodyPr>
          <a:lstStyle/>
          <a:p>
            <a:pPr algn="ctr"/>
            <a:r>
              <a:rPr lang="en-US" sz="1200" dirty="0"/>
              <a:t>https://x.com/kwm/status/1260599938590797824</a:t>
            </a:r>
          </a:p>
        </p:txBody>
      </p:sp>
      <p:pic>
        <p:nvPicPr>
          <p:cNvPr id="16" name="Content Placeholder 15">
            <a:extLst>
              <a:ext uri="{FF2B5EF4-FFF2-40B4-BE49-F238E27FC236}">
                <a16:creationId xmlns:a16="http://schemas.microsoft.com/office/drawing/2014/main" id="{832463EE-3B6B-3BC4-3076-FF44F043EE03}"/>
              </a:ext>
            </a:extLst>
          </p:cNvPr>
          <p:cNvPicPr>
            <a:picLocks noGrp="1" noChangeAspect="1"/>
          </p:cNvPicPr>
          <p:nvPr>
            <p:ph idx="1"/>
          </p:nvPr>
        </p:nvPicPr>
        <p:blipFill>
          <a:blip r:embed="rId2"/>
          <a:stretch>
            <a:fillRect/>
          </a:stretch>
        </p:blipFill>
        <p:spPr>
          <a:xfrm>
            <a:off x="1295401" y="861823"/>
            <a:ext cx="9053512" cy="5233674"/>
          </a:xfrm>
        </p:spPr>
      </p:pic>
      <p:sp>
        <p:nvSpPr>
          <p:cNvPr id="19" name="Footer Placeholder 18">
            <a:extLst>
              <a:ext uri="{FF2B5EF4-FFF2-40B4-BE49-F238E27FC236}">
                <a16:creationId xmlns:a16="http://schemas.microsoft.com/office/drawing/2014/main" id="{335F4DD3-59C6-B7FE-73CD-15D120C655A4}"/>
              </a:ext>
            </a:extLst>
          </p:cNvPr>
          <p:cNvSpPr>
            <a:spLocks noGrp="1"/>
          </p:cNvSpPr>
          <p:nvPr>
            <p:ph type="ftr" sz="quarter" idx="11"/>
          </p:nvPr>
        </p:nvSpPr>
        <p:spPr/>
        <p:txBody>
          <a:bodyPr/>
          <a:lstStyle/>
          <a:p>
            <a:r>
              <a:rPr lang="en-ID"/>
              <a:t>https://threathunting.id</a:t>
            </a:r>
          </a:p>
        </p:txBody>
      </p:sp>
      <p:sp>
        <p:nvSpPr>
          <p:cNvPr id="20" name="Date Placeholder 19">
            <a:extLst>
              <a:ext uri="{FF2B5EF4-FFF2-40B4-BE49-F238E27FC236}">
                <a16:creationId xmlns:a16="http://schemas.microsoft.com/office/drawing/2014/main" id="{CBF51E3C-D8FA-7125-8F09-371E5D01D2F4}"/>
              </a:ext>
            </a:extLst>
          </p:cNvPr>
          <p:cNvSpPr>
            <a:spLocks noGrp="1"/>
          </p:cNvSpPr>
          <p:nvPr>
            <p:ph type="dt" sz="half" idx="10"/>
          </p:nvPr>
        </p:nvSpPr>
        <p:spPr/>
        <p:txBody>
          <a:bodyPr/>
          <a:lstStyle/>
          <a:p>
            <a:r>
              <a:rPr lang="en-US"/>
              <a:t>25/2/2025</a:t>
            </a:r>
            <a:endParaRPr lang="en-ID" dirty="0"/>
          </a:p>
        </p:txBody>
      </p:sp>
      <p:sp>
        <p:nvSpPr>
          <p:cNvPr id="2" name="Slide Number Placeholder 1">
            <a:extLst>
              <a:ext uri="{FF2B5EF4-FFF2-40B4-BE49-F238E27FC236}">
                <a16:creationId xmlns:a16="http://schemas.microsoft.com/office/drawing/2014/main" id="{EB0E25F1-8568-0F02-879F-4545F7E23F1D}"/>
              </a:ext>
            </a:extLst>
          </p:cNvPr>
          <p:cNvSpPr>
            <a:spLocks noGrp="1"/>
          </p:cNvSpPr>
          <p:nvPr>
            <p:ph type="sldNum" sz="quarter" idx="12"/>
          </p:nvPr>
        </p:nvSpPr>
        <p:spPr/>
        <p:txBody>
          <a:bodyPr/>
          <a:lstStyle/>
          <a:p>
            <a:fld id="{1FEE8131-3D94-491F-B6BA-AAAC37EC5109}" type="slidenum">
              <a:rPr lang="en-ID" smtClean="0"/>
              <a:t>9</a:t>
            </a:fld>
            <a:endParaRPr lang="en-ID"/>
          </a:p>
        </p:txBody>
      </p:sp>
    </p:spTree>
    <p:extLst>
      <p:ext uri="{BB962C8B-B14F-4D97-AF65-F5344CB8AC3E}">
        <p14:creationId xmlns:p14="http://schemas.microsoft.com/office/powerpoint/2010/main" val="3921497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8521</TotalTime>
  <Words>2822</Words>
  <Application>Microsoft Office PowerPoint</Application>
  <PresentationFormat>Widescreen</PresentationFormat>
  <Paragraphs>322</Paragraphs>
  <Slides>48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Georgia</vt:lpstr>
      <vt:lpstr>Montserrat</vt:lpstr>
      <vt:lpstr>Montserrat Black</vt:lpstr>
      <vt:lpstr>Montserrat ExtraBold</vt:lpstr>
      <vt:lpstr>Montserrat SemiBold</vt:lpstr>
      <vt:lpstr>Wingdings</vt:lpstr>
      <vt:lpstr>Office Theme</vt:lpstr>
      <vt:lpstr>PowerPoint Presentation</vt:lpstr>
      <vt:lpstr>PowerPoint Presentation</vt:lpstr>
      <vt:lpstr>PowerPoint Presentation</vt:lpstr>
      <vt:lpstr>Problem Statement</vt:lpstr>
      <vt:lpstr>Modern SOC</vt:lpstr>
      <vt:lpstr>What Makes a Modern SOC</vt:lpstr>
      <vt:lpstr>What Makes a Modern SOC</vt:lpstr>
      <vt:lpstr>Modern SOC Platform</vt:lpstr>
      <vt:lpstr>Modern Threat Analysis, Detection, and Response</vt:lpstr>
      <vt:lpstr>The Funnel of Fidelity</vt:lpstr>
      <vt:lpstr>Blue Team Funnel </vt:lpstr>
      <vt:lpstr>Data Engineering</vt:lpstr>
      <vt:lpstr>Data Engineering</vt:lpstr>
      <vt:lpstr>Data Engineering Pipeline Process</vt:lpstr>
      <vt:lpstr>Data Pipeline</vt:lpstr>
      <vt:lpstr>PowerPoint Presentation</vt:lpstr>
      <vt:lpstr>Data Engineering Before Detection Engineering </vt:lpstr>
      <vt:lpstr>Data Engineering in Cyber Security</vt:lpstr>
      <vt:lpstr>Data… Data… Data….</vt:lpstr>
      <vt:lpstr>Endpoint Telemetry</vt:lpstr>
      <vt:lpstr>Network &amp; Network Security Telemetry</vt:lpstr>
      <vt:lpstr>Cloud Telemetry</vt:lpstr>
      <vt:lpstr>Detection Engineering</vt:lpstr>
      <vt:lpstr>Detection Engineering, Data Engineering, and Response</vt:lpstr>
      <vt:lpstr>Detection Engineering</vt:lpstr>
      <vt:lpstr>Detection Engineering in a Cycle</vt:lpstr>
      <vt:lpstr>Detection and Response Roles Overview</vt:lpstr>
      <vt:lpstr>Relationship Between Detection Engineering and Other Entities</vt:lpstr>
      <vt:lpstr>Threat Detection Engineering Strategy</vt:lpstr>
      <vt:lpstr>Threat Detection Engineering Technology</vt:lpstr>
      <vt:lpstr>Challenges in Detection Engineering </vt:lpstr>
      <vt:lpstr>Introduction to SecDataOps</vt:lpstr>
      <vt:lpstr>SecDataOps</vt:lpstr>
      <vt:lpstr>SecDataOps Pipeline Example</vt:lpstr>
      <vt:lpstr>SecDataOps Positioning</vt:lpstr>
      <vt:lpstr>Use Case SecDataOps 1 : Optimze SIEM Cost</vt:lpstr>
      <vt:lpstr>Use Case SecDataOps 2 : Enrichment and Contextualization</vt:lpstr>
      <vt:lpstr>Example Case Study ….. (1)</vt:lpstr>
      <vt:lpstr>Example Case Study ….. (2)</vt:lpstr>
      <vt:lpstr>How SecDataOps Helps Detection Engineering Process</vt:lpstr>
      <vt:lpstr>Importance of SecDataOps</vt:lpstr>
      <vt:lpstr>Importance of SecDataOps</vt:lpstr>
      <vt:lpstr>Importance of SecDataOps</vt:lpstr>
      <vt:lpstr>One Last …….</vt:lpstr>
      <vt:lpstr>Summary and Key Takeaway</vt:lpstr>
      <vt:lpstr>Reference for Reading</vt:lpstr>
      <vt:lpstr>Quotes</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Digit Oktavianto</dc:creator>
  <cp:lastModifiedBy>Digit Oktavianto</cp:lastModifiedBy>
  <cp:revision>466</cp:revision>
  <dcterms:created xsi:type="dcterms:W3CDTF">2020-06-05T07:51:19Z</dcterms:created>
  <dcterms:modified xsi:type="dcterms:W3CDTF">2025-02-24T17:11:35Z</dcterms:modified>
</cp:coreProperties>
</file>